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15"/>
  </p:notesMasterIdLst>
  <p:sldIdLst>
    <p:sldId id="346" r:id="rId5"/>
    <p:sldId id="308" r:id="rId6"/>
    <p:sldId id="309" r:id="rId7"/>
    <p:sldId id="277" r:id="rId8"/>
    <p:sldId id="310" r:id="rId9"/>
    <p:sldId id="312" r:id="rId10"/>
    <p:sldId id="311" r:id="rId11"/>
    <p:sldId id="313" r:id="rId12"/>
    <p:sldId id="301" r:id="rId13"/>
    <p:sldId id="352" r:id="rId14"/>
  </p:sldIdLst>
  <p:sldSz cx="12192000" cy="6858000"/>
  <p:notesSz cx="6858000" cy="9144000"/>
  <p:embeddedFontLst>
    <p:embeddedFont>
      <p:font typeface="Proxima Nova Rg" panose="02000506030000020004" charset="0"/>
      <p:regular r:id="rId16"/>
      <p:bold r:id="rId17"/>
    </p:embeddedFont>
  </p:embeddedFontLst>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6" userDrawn="1">
          <p15:clr>
            <a:srgbClr val="A4A3A4"/>
          </p15:clr>
        </p15:guide>
        <p15:guide id="2" pos="3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D9C2"/>
    <a:srgbClr val="FDECB4"/>
    <a:srgbClr val="7A706B"/>
    <a:srgbClr val="BFD6BD"/>
    <a:srgbClr val="597045"/>
    <a:srgbClr val="DB5E38"/>
    <a:srgbClr val="D9D6FA"/>
    <a:srgbClr val="EB8A5C"/>
    <a:srgbClr val="F2BDA6"/>
    <a:srgbClr val="F2B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82FF43-C511-B9FA-13AE-3FD422C655AE}" v="3" dt="2024-06-13T10:04:58.4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072" autoAdjust="0"/>
    <p:restoredTop sz="94660"/>
  </p:normalViewPr>
  <p:slideViewPr>
    <p:cSldViewPr snapToGrid="0">
      <p:cViewPr varScale="1">
        <p:scale>
          <a:sx n="77" d="100"/>
          <a:sy n="77" d="100"/>
        </p:scale>
        <p:origin x="538" y="58"/>
      </p:cViewPr>
      <p:guideLst>
        <p:guide orient="horz" pos="436"/>
        <p:guide pos="32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ye Booth" userId="S::faye.booth@educationcompany.co.uk::d3db5133-954f-4a14-819c-c964e48f1803" providerId="AD" clId="Web-{D882FF43-C511-B9FA-13AE-3FD422C655AE}"/>
    <pc:docChg chg="modSld">
      <pc:chgData name="Faye Booth" userId="S::faye.booth@educationcompany.co.uk::d3db5133-954f-4a14-819c-c964e48f1803" providerId="AD" clId="Web-{D882FF43-C511-B9FA-13AE-3FD422C655AE}" dt="2024-06-13T10:04:56.885" v="1" actId="20577"/>
      <pc:docMkLst>
        <pc:docMk/>
      </pc:docMkLst>
      <pc:sldChg chg="modSp">
        <pc:chgData name="Faye Booth" userId="S::faye.booth@educationcompany.co.uk::d3db5133-954f-4a14-819c-c964e48f1803" providerId="AD" clId="Web-{D882FF43-C511-B9FA-13AE-3FD422C655AE}" dt="2024-06-13T10:04:56.885" v="1" actId="20577"/>
        <pc:sldMkLst>
          <pc:docMk/>
          <pc:sldMk cId="4154238784" sldId="309"/>
        </pc:sldMkLst>
        <pc:spChg chg="mod">
          <ac:chgData name="Faye Booth" userId="S::faye.booth@educationcompany.co.uk::d3db5133-954f-4a14-819c-c964e48f1803" providerId="AD" clId="Web-{D882FF43-C511-B9FA-13AE-3FD422C655AE}" dt="2024-06-13T10:04:56.885" v="1" actId="20577"/>
          <ac:spMkLst>
            <pc:docMk/>
            <pc:sldMk cId="4154238784" sldId="309"/>
            <ac:spMk id="3" creationId="{762F3839-711B-4F65-D1C4-2B9BB91E007F}"/>
          </ac:spMkLst>
        </pc:spChg>
      </pc:sldChg>
    </pc:docChg>
  </pc:docChgLst>
  <pc:docChgLst>
    <pc:chgData name="Faye Booth" userId="S::faye.booth@educationcompany.co.uk::d3db5133-954f-4a14-819c-c964e48f1803" providerId="AD" clId="Web-{716B8BC7-C8B6-5596-252F-D0BC7269AE86}"/>
    <pc:docChg chg="modSld">
      <pc:chgData name="Faye Booth" userId="S::faye.booth@educationcompany.co.uk::d3db5133-954f-4a14-819c-c964e48f1803" providerId="AD" clId="Web-{716B8BC7-C8B6-5596-252F-D0BC7269AE86}" dt="2024-06-06T10:12:29.122" v="7" actId="20577"/>
      <pc:docMkLst>
        <pc:docMk/>
      </pc:docMkLst>
      <pc:sldChg chg="modSp">
        <pc:chgData name="Faye Booth" userId="S::faye.booth@educationcompany.co.uk::d3db5133-954f-4a14-819c-c964e48f1803" providerId="AD" clId="Web-{716B8BC7-C8B6-5596-252F-D0BC7269AE86}" dt="2024-06-06T10:12:29.122" v="7" actId="20577"/>
        <pc:sldMkLst>
          <pc:docMk/>
          <pc:sldMk cId="960427290" sldId="311"/>
        </pc:sldMkLst>
        <pc:spChg chg="mod">
          <ac:chgData name="Faye Booth" userId="S::faye.booth@educationcompany.co.uk::d3db5133-954f-4a14-819c-c964e48f1803" providerId="AD" clId="Web-{716B8BC7-C8B6-5596-252F-D0BC7269AE86}" dt="2024-06-06T10:12:29.122" v="7" actId="20577"/>
          <ac:spMkLst>
            <pc:docMk/>
            <pc:sldMk cId="960427290" sldId="311"/>
            <ac:spMk id="3" creationId="{DC9378E2-8E91-8EF9-3162-B0B698856C6C}"/>
          </ac:spMkLst>
        </pc:spChg>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F7226F-2BED-2248-ADEF-ED92A431643D}" type="datetimeFigureOut">
              <a:rPr lang="en-US" smtClean="0"/>
              <a:t>6/13/2024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3EE13F-E7C5-B446-9ED5-233B48B03793}" type="slidenum">
              <a:rPr lang="en-US" smtClean="0"/>
              <a:t>‹#›</a:t>
            </a:fld>
            <a:endParaRPr lang="en-US"/>
          </a:p>
        </p:txBody>
      </p:sp>
    </p:spTree>
    <p:extLst>
      <p:ext uri="{BB962C8B-B14F-4D97-AF65-F5344CB8AC3E}">
        <p14:creationId xmlns:p14="http://schemas.microsoft.com/office/powerpoint/2010/main" val="111569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13/06/2024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13/06/2024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13/06/2024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13/06/2024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13/06/2024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fld id="{846CE7D5-CF57-46EF-B807-FDD0502418D4}" type="datetimeFigureOut">
              <a:rPr lang="en-GB" smtClean="0"/>
              <a:t>13/06/2024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6"/>
          <p:cNvSpPr>
            <a:spLocks noGrp="1"/>
          </p:cNvSpPr>
          <p:nvPr>
            <p:ph type="dt" sz="half" idx="10"/>
          </p:nvPr>
        </p:nvSpPr>
        <p:spPr/>
        <p:txBody>
          <a:bodyPr/>
          <a:lstStyle/>
          <a:p>
            <a:fld id="{846CE7D5-CF57-46EF-B807-FDD0502418D4}" type="datetimeFigureOut">
              <a:rPr lang="en-GB" smtClean="0"/>
              <a:t>13/06/2024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fld id="{846CE7D5-CF57-46EF-B807-FDD0502418D4}" type="datetimeFigureOut">
              <a:rPr lang="en-GB" smtClean="0"/>
              <a:t>13/06/2024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13/06/2024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13/06/2024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13/06/2024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GB" smtClean="0"/>
              <a:t>13/06/2024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unsplash.com/photos/silhouette-of-grass-during-sunset-CY2sDlYLSuE?utm_content=creditCopyText&amp;utm_medium=referral&amp;utm_source=unsplash" TargetMode="External"/><Relationship Id="rId2" Type="http://schemas.openxmlformats.org/officeDocument/2006/relationships/image" Target="../media/image1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group of people sitting on a hill&#10;&#10;Description automatically generated">
            <a:extLst>
              <a:ext uri="{FF2B5EF4-FFF2-40B4-BE49-F238E27FC236}">
                <a16:creationId xmlns:a16="http://schemas.microsoft.com/office/drawing/2014/main" id="{69A2E00C-703B-D69C-52E1-4B9105C28B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04877"/>
            <a:ext cx="12192000" cy="5794786"/>
          </a:xfrm>
          <a:prstGeom prst="rect">
            <a:avLst/>
          </a:prstGeom>
        </p:spPr>
      </p:pic>
      <p:sp>
        <p:nvSpPr>
          <p:cNvPr id="3" name="Subtitle 2"/>
          <p:cNvSpPr>
            <a:spLocks noGrp="1"/>
          </p:cNvSpPr>
          <p:nvPr>
            <p:ph type="subTitle" idx="1"/>
          </p:nvPr>
        </p:nvSpPr>
        <p:spPr>
          <a:xfrm>
            <a:off x="1574800" y="5153123"/>
            <a:ext cx="9330267" cy="1175660"/>
          </a:xfrm>
        </p:spPr>
        <p:txBody>
          <a:bodyPr vert="horz" lIns="91440" tIns="45720" rIns="91440" bIns="45720" rtlCol="0" anchor="t">
            <a:normAutofit fontScale="92500"/>
          </a:bodyPr>
          <a:lstStyle/>
          <a:p>
            <a:r>
              <a:rPr lang="en-GB" sz="4800" b="1" dirty="0">
                <a:solidFill>
                  <a:schemeClr val="bg1"/>
                </a:solidFill>
                <a:latin typeface="Proxima Nova Rg" panose="02000506030000020004" pitchFamily="2" charset="0"/>
              </a:rPr>
              <a:t>Mental wellbeing: risks and triggers</a:t>
            </a:r>
          </a:p>
        </p:txBody>
      </p:sp>
      <p:pic>
        <p:nvPicPr>
          <p:cNvPr id="9" name="Picture 8">
            <a:extLst>
              <a:ext uri="{FF2B5EF4-FFF2-40B4-BE49-F238E27FC236}">
                <a16:creationId xmlns:a16="http://schemas.microsoft.com/office/drawing/2014/main" id="{819AE538-03E2-E155-98A1-8A2FC4CF8B3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725" t="6134" r="-2309" b="6968"/>
          <a:stretch/>
        </p:blipFill>
        <p:spPr>
          <a:xfrm>
            <a:off x="4725822" y="489711"/>
            <a:ext cx="2740356" cy="1076273"/>
          </a:xfrm>
          <a:prstGeom prst="rect">
            <a:avLst/>
          </a:prstGeom>
        </p:spPr>
      </p:pic>
      <p:pic>
        <p:nvPicPr>
          <p:cNvPr id="17" name="Picture 16" descr="A group of people sitting on a hill&#10;&#10;Description automatically generated">
            <a:extLst>
              <a:ext uri="{FF2B5EF4-FFF2-40B4-BE49-F238E27FC236}">
                <a16:creationId xmlns:a16="http://schemas.microsoft.com/office/drawing/2014/main" id="{0D74EBE9-9B87-EF0E-45B1-19BFED0618CA}"/>
              </a:ext>
            </a:extLst>
          </p:cNvPr>
          <p:cNvPicPr>
            <a:picLocks noChangeAspect="1"/>
          </p:cNvPicPr>
          <p:nvPr/>
        </p:nvPicPr>
        <p:blipFill rotWithShape="1">
          <a:blip r:embed="rId4">
            <a:alphaModFix amt="50000"/>
            <a:extLst>
              <a:ext uri="{BEBA8EAE-BF5A-486C-A8C5-ECC9F3942E4B}">
                <a14:imgProps xmlns:a14="http://schemas.microsoft.com/office/drawing/2010/main">
                  <a14:imgLayer r:embed="rId5">
                    <a14:imgEffect>
                      <a14:backgroundRemoval t="25000" b="42300" l="621" r="17946">
                        <a14:foregroundMark x1="16761" y1="37500" x2="16761" y2="37500"/>
                        <a14:foregroundMark x1="6264" y1="31100" x2="6264" y2="31100"/>
                        <a14:foregroundMark x1="3837" y1="31100" x2="3837" y2="31100"/>
                        <a14:foregroundMark x1="621" y1="30800" x2="621" y2="30800"/>
                      </a14:backgroundRemoval>
                    </a14:imgEffect>
                  </a14:imgLayer>
                </a14:imgProps>
              </a:ext>
              <a:ext uri="{28A0092B-C50C-407E-A947-70E740481C1C}">
                <a14:useLocalDpi xmlns:a14="http://schemas.microsoft.com/office/drawing/2010/main" val="0"/>
              </a:ext>
            </a:extLst>
          </a:blip>
          <a:srcRect t="22891" r="80002" b="55470"/>
          <a:stretch/>
        </p:blipFill>
        <p:spPr>
          <a:xfrm>
            <a:off x="-2" y="104460"/>
            <a:ext cx="3204354" cy="1956663"/>
          </a:xfrm>
          <a:prstGeom prst="rect">
            <a:avLst/>
          </a:prstGeom>
        </p:spPr>
      </p:pic>
      <p:pic>
        <p:nvPicPr>
          <p:cNvPr id="19" name="Picture 18" descr="A group of people sitting on a hill&#10;&#10;Description automatically generated">
            <a:extLst>
              <a:ext uri="{FF2B5EF4-FFF2-40B4-BE49-F238E27FC236}">
                <a16:creationId xmlns:a16="http://schemas.microsoft.com/office/drawing/2014/main" id="{A2642A29-5E22-0CC1-C4B7-45CCD803260E}"/>
              </a:ext>
            </a:extLst>
          </p:cNvPr>
          <p:cNvPicPr>
            <a:picLocks noChangeAspect="1"/>
          </p:cNvPicPr>
          <p:nvPr/>
        </p:nvPicPr>
        <p:blipFill rotWithShape="1">
          <a:blip r:embed="rId6">
            <a:alphaModFix amt="50000"/>
            <a:extLst>
              <a:ext uri="{BEBA8EAE-BF5A-486C-A8C5-ECC9F3942E4B}">
                <a14:imgProps xmlns:a14="http://schemas.microsoft.com/office/drawing/2010/main">
                  <a14:imgLayer r:embed="rId7">
                    <a14:imgEffect>
                      <a14:backgroundRemoval t="25500" b="42400" l="81095" r="99831">
                        <a14:foregroundMark x1="81095" y1="28200" x2="81095" y2="28200"/>
                        <a14:foregroundMark x1="90688" y1="30600" x2="90688" y2="30600"/>
                        <a14:foregroundMark x1="97630" y1="39700" x2="97630" y2="39700"/>
                        <a14:foregroundMark x1="99097" y1="39700" x2="99097" y2="39700"/>
                        <a14:foregroundMark x1="99605" y1="39700" x2="99831" y2="39800"/>
                      </a14:backgroundRemoval>
                    </a14:imgEffect>
                  </a14:imgLayer>
                </a14:imgProps>
              </a:ext>
              <a:ext uri="{28A0092B-C50C-407E-A947-70E740481C1C}">
                <a14:useLocalDpi xmlns:a14="http://schemas.microsoft.com/office/drawing/2010/main" val="0"/>
              </a:ext>
            </a:extLst>
          </a:blip>
          <a:srcRect l="79715" t="23486" b="55391"/>
          <a:stretch/>
        </p:blipFill>
        <p:spPr>
          <a:xfrm>
            <a:off x="8835341" y="283142"/>
            <a:ext cx="3356659" cy="1972589"/>
          </a:xfrm>
          <a:prstGeom prst="rect">
            <a:avLst/>
          </a:prstGeom>
        </p:spPr>
      </p:pic>
      <p:sp>
        <p:nvSpPr>
          <p:cNvPr id="20" name="Subtitle 2">
            <a:extLst>
              <a:ext uri="{FF2B5EF4-FFF2-40B4-BE49-F238E27FC236}">
                <a16:creationId xmlns:a16="http://schemas.microsoft.com/office/drawing/2014/main" id="{1B55E687-0E60-6332-86DB-477D79AE2253}"/>
              </a:ext>
            </a:extLst>
          </p:cNvPr>
          <p:cNvSpPr txBox="1">
            <a:spLocks/>
          </p:cNvSpPr>
          <p:nvPr/>
        </p:nvSpPr>
        <p:spPr>
          <a:xfrm>
            <a:off x="4545957" y="5875211"/>
            <a:ext cx="3100086" cy="453572"/>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sz="2000" dirty="0">
                <a:solidFill>
                  <a:srgbClr val="F5E8C9"/>
                </a:solidFill>
                <a:latin typeface="Proxima Nova Rg" panose="02000506030000020004" pitchFamily="2" charset="0"/>
              </a:rPr>
              <a:t>Lesson 4</a:t>
            </a:r>
          </a:p>
        </p:txBody>
      </p:sp>
    </p:spTree>
    <p:extLst>
      <p:ext uri="{BB962C8B-B14F-4D97-AF65-F5344CB8AC3E}">
        <p14:creationId xmlns:p14="http://schemas.microsoft.com/office/powerpoint/2010/main" val="8295969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A black and white sign with grey text&#10;&#10;Description automatically generated">
            <a:extLst>
              <a:ext uri="{FF2B5EF4-FFF2-40B4-BE49-F238E27FC236}">
                <a16:creationId xmlns:a16="http://schemas.microsoft.com/office/drawing/2014/main" id="{A50D7C69-F380-C467-4B64-E842B01A6900}"/>
              </a:ext>
            </a:extLst>
          </p:cNvPr>
          <p:cNvPicPr>
            <a:picLocks noChangeAspect="1"/>
          </p:cNvPicPr>
          <p:nvPr/>
        </p:nvPicPr>
        <p:blipFill rotWithShape="1">
          <a:blip r:embed="rId2">
            <a:extLst>
              <a:ext uri="{28A0092B-C50C-407E-A947-70E740481C1C}">
                <a14:useLocalDpi xmlns:a14="http://schemas.microsoft.com/office/drawing/2010/main" val="0"/>
              </a:ext>
            </a:extLst>
          </a:blip>
          <a:srcRect l="3974"/>
          <a:stretch/>
        </p:blipFill>
        <p:spPr>
          <a:xfrm>
            <a:off x="2760008" y="1881093"/>
            <a:ext cx="6671983" cy="3095813"/>
          </a:xfrm>
          <a:prstGeom prst="rect">
            <a:avLst/>
          </a:prstGeom>
        </p:spPr>
      </p:pic>
      <p:sp>
        <p:nvSpPr>
          <p:cNvPr id="26" name="Right Triangle 25">
            <a:extLst>
              <a:ext uri="{FF2B5EF4-FFF2-40B4-BE49-F238E27FC236}">
                <a16:creationId xmlns:a16="http://schemas.microsoft.com/office/drawing/2014/main" id="{839E3F3C-3920-A634-6AF9-010FA8021A24}"/>
              </a:ext>
            </a:extLst>
          </p:cNvPr>
          <p:cNvSpPr/>
          <p:nvPr/>
        </p:nvSpPr>
        <p:spPr>
          <a:xfrm rot="16200000">
            <a:off x="10933936" y="2506427"/>
            <a:ext cx="1122702" cy="1043319"/>
          </a:xfrm>
          <a:prstGeom prst="rtTriangle">
            <a:avLst/>
          </a:prstGeom>
          <a:solidFill>
            <a:srgbClr val="6B8A5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Triangle 26">
            <a:extLst>
              <a:ext uri="{FF2B5EF4-FFF2-40B4-BE49-F238E27FC236}">
                <a16:creationId xmlns:a16="http://schemas.microsoft.com/office/drawing/2014/main" id="{F826CE8F-025A-2783-F699-11FB69A7922D}"/>
              </a:ext>
            </a:extLst>
          </p:cNvPr>
          <p:cNvSpPr/>
          <p:nvPr/>
        </p:nvSpPr>
        <p:spPr>
          <a:xfrm rot="16200000">
            <a:off x="10174129" y="4881840"/>
            <a:ext cx="1856935" cy="1781974"/>
          </a:xfrm>
          <a:prstGeom prst="rtTriangle">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ight Triangle 28">
            <a:extLst>
              <a:ext uri="{FF2B5EF4-FFF2-40B4-BE49-F238E27FC236}">
                <a16:creationId xmlns:a16="http://schemas.microsoft.com/office/drawing/2014/main" id="{3976FB29-40FE-039A-298C-86F04FABDA40}"/>
              </a:ext>
            </a:extLst>
          </p:cNvPr>
          <p:cNvSpPr/>
          <p:nvPr/>
        </p:nvSpPr>
        <p:spPr>
          <a:xfrm rot="5400000">
            <a:off x="160936" y="223776"/>
            <a:ext cx="1856935" cy="1781974"/>
          </a:xfrm>
          <a:prstGeom prst="rtTriangle">
            <a:avLst/>
          </a:prstGeom>
          <a:solidFill>
            <a:srgbClr val="ED4AA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4FF7D8BE-FA90-CF30-4459-8BEF33A77103}"/>
              </a:ext>
            </a:extLst>
          </p:cNvPr>
          <p:cNvSpPr/>
          <p:nvPr/>
        </p:nvSpPr>
        <p:spPr>
          <a:xfrm rot="2700000">
            <a:off x="697473" y="2101208"/>
            <a:ext cx="1062803" cy="106280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6BBAF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1">
            <a:extLst>
              <a:ext uri="{FF2B5EF4-FFF2-40B4-BE49-F238E27FC236}">
                <a16:creationId xmlns:a16="http://schemas.microsoft.com/office/drawing/2014/main" id="{46D6BEA6-55A3-C170-269B-2E4A1D8489BB}"/>
              </a:ext>
            </a:extLst>
          </p:cNvPr>
          <p:cNvSpPr/>
          <p:nvPr/>
        </p:nvSpPr>
        <p:spPr>
          <a:xfrm rot="5400000">
            <a:off x="8758997" y="5638492"/>
            <a:ext cx="1062803" cy="106280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C2E3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1">
            <a:extLst>
              <a:ext uri="{FF2B5EF4-FFF2-40B4-BE49-F238E27FC236}">
                <a16:creationId xmlns:a16="http://schemas.microsoft.com/office/drawing/2014/main" id="{B5B7921B-1CFB-C14C-BDE9-9EC39D56529D}"/>
              </a:ext>
            </a:extLst>
          </p:cNvPr>
          <p:cNvSpPr/>
          <p:nvPr/>
        </p:nvSpPr>
        <p:spPr>
          <a:xfrm rot="16200000">
            <a:off x="10211609" y="4503257"/>
            <a:ext cx="682207" cy="682207"/>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F2BA6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1">
            <a:extLst>
              <a:ext uri="{FF2B5EF4-FFF2-40B4-BE49-F238E27FC236}">
                <a16:creationId xmlns:a16="http://schemas.microsoft.com/office/drawing/2014/main" id="{EE50A1EE-3A0A-CE6F-3A26-EAA57F075058}"/>
              </a:ext>
            </a:extLst>
          </p:cNvPr>
          <p:cNvSpPr/>
          <p:nvPr/>
        </p:nvSpPr>
        <p:spPr>
          <a:xfrm rot="13500000">
            <a:off x="10179265" y="-565221"/>
            <a:ext cx="1503032" cy="1503032"/>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D9D6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1">
            <a:extLst>
              <a:ext uri="{FF2B5EF4-FFF2-40B4-BE49-F238E27FC236}">
                <a16:creationId xmlns:a16="http://schemas.microsoft.com/office/drawing/2014/main" id="{B9BCD640-FD2F-7EDF-2DE4-BB003CD65B3E}"/>
              </a:ext>
            </a:extLst>
          </p:cNvPr>
          <p:cNvSpPr/>
          <p:nvPr/>
        </p:nvSpPr>
        <p:spPr>
          <a:xfrm rot="5400000">
            <a:off x="2293306" y="186295"/>
            <a:ext cx="1169421" cy="1169421"/>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F5E8C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1">
            <a:extLst>
              <a:ext uri="{FF2B5EF4-FFF2-40B4-BE49-F238E27FC236}">
                <a16:creationId xmlns:a16="http://schemas.microsoft.com/office/drawing/2014/main" id="{68356DA5-BE54-1088-67D9-951C8F991835}"/>
              </a:ext>
            </a:extLst>
          </p:cNvPr>
          <p:cNvSpPr/>
          <p:nvPr/>
        </p:nvSpPr>
        <p:spPr>
          <a:xfrm rot="16200000">
            <a:off x="211080" y="3248334"/>
            <a:ext cx="682207" cy="682207"/>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9E9CF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1">
            <a:extLst>
              <a:ext uri="{FF2B5EF4-FFF2-40B4-BE49-F238E27FC236}">
                <a16:creationId xmlns:a16="http://schemas.microsoft.com/office/drawing/2014/main" id="{2F28ADAD-970B-DB0F-C5F6-A0FA31B8A345}"/>
              </a:ext>
            </a:extLst>
          </p:cNvPr>
          <p:cNvSpPr/>
          <p:nvPr/>
        </p:nvSpPr>
        <p:spPr>
          <a:xfrm rot="8100000">
            <a:off x="814061" y="3875194"/>
            <a:ext cx="1085463" cy="108546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F7B5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1">
            <a:extLst>
              <a:ext uri="{FF2B5EF4-FFF2-40B4-BE49-F238E27FC236}">
                <a16:creationId xmlns:a16="http://schemas.microsoft.com/office/drawing/2014/main" id="{8A34CA66-76E0-4423-A553-903FF296E810}"/>
              </a:ext>
            </a:extLst>
          </p:cNvPr>
          <p:cNvSpPr/>
          <p:nvPr/>
        </p:nvSpPr>
        <p:spPr>
          <a:xfrm rot="18900000">
            <a:off x="2674428" y="5042592"/>
            <a:ext cx="317163" cy="31716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BFD6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1">
            <a:extLst>
              <a:ext uri="{FF2B5EF4-FFF2-40B4-BE49-F238E27FC236}">
                <a16:creationId xmlns:a16="http://schemas.microsoft.com/office/drawing/2014/main" id="{52EA0CD4-C46B-9DCE-114A-875301183113}"/>
              </a:ext>
            </a:extLst>
          </p:cNvPr>
          <p:cNvSpPr/>
          <p:nvPr/>
        </p:nvSpPr>
        <p:spPr>
          <a:xfrm rot="8100000">
            <a:off x="10084244" y="1971895"/>
            <a:ext cx="317163" cy="31716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F2BD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75899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9496C-5B91-02EC-E94F-69F66A3BF4D6}"/>
              </a:ext>
            </a:extLst>
          </p:cNvPr>
          <p:cNvSpPr>
            <a:spLocks noGrp="1"/>
          </p:cNvSpPr>
          <p:nvPr>
            <p:ph type="title"/>
          </p:nvPr>
        </p:nvSpPr>
        <p:spPr>
          <a:xfrm>
            <a:off x="444062" y="552445"/>
            <a:ext cx="6177456" cy="1325563"/>
          </a:xfrm>
        </p:spPr>
        <p:txBody>
          <a:bodyPr>
            <a:normAutofit/>
          </a:bodyPr>
          <a:lstStyle/>
          <a:p>
            <a:r>
              <a:rPr lang="en-GB" sz="4000" b="1" dirty="0">
                <a:latin typeface="Proxima Nova Rg" panose="02000506030000020004" pitchFamily="2" charset="0"/>
              </a:rPr>
              <a:t>Life events and experiences</a:t>
            </a:r>
          </a:p>
        </p:txBody>
      </p:sp>
      <p:sp>
        <p:nvSpPr>
          <p:cNvPr id="3" name="Content Placeholder 2">
            <a:extLst>
              <a:ext uri="{FF2B5EF4-FFF2-40B4-BE49-F238E27FC236}">
                <a16:creationId xmlns:a16="http://schemas.microsoft.com/office/drawing/2014/main" id="{4638B388-D693-249E-2866-1F6CF25147BE}"/>
              </a:ext>
            </a:extLst>
          </p:cNvPr>
          <p:cNvSpPr>
            <a:spLocks noGrp="1"/>
          </p:cNvSpPr>
          <p:nvPr>
            <p:ph idx="1"/>
          </p:nvPr>
        </p:nvSpPr>
        <p:spPr>
          <a:xfrm>
            <a:off x="444062" y="2070699"/>
            <a:ext cx="6445836" cy="4425079"/>
          </a:xfrm>
        </p:spPr>
        <p:txBody>
          <a:bodyPr vert="horz" lIns="91440" tIns="45720" rIns="91440" bIns="45720" rtlCol="0" anchor="t">
            <a:normAutofit/>
          </a:bodyPr>
          <a:lstStyle/>
          <a:p>
            <a:pPr marL="0" indent="0">
              <a:buNone/>
            </a:pPr>
            <a:r>
              <a:rPr lang="en-GB" sz="2400" dirty="0">
                <a:latin typeface="Proxima Nova Rg" panose="02000506030000020004" pitchFamily="2" charset="0"/>
              </a:rPr>
              <a:t>Life isn't always easy!</a:t>
            </a:r>
          </a:p>
          <a:p>
            <a:pPr marL="0" indent="0">
              <a:buNone/>
            </a:pPr>
            <a:r>
              <a:rPr lang="en-GB" sz="2400" dirty="0">
                <a:latin typeface="Proxima Nova Rg" panose="02000506030000020004" pitchFamily="2" charset="0"/>
              </a:rPr>
              <a:t>Certain things people experience in life can affect their mental wellbeing.</a:t>
            </a:r>
          </a:p>
          <a:p>
            <a:pPr marL="0" indent="0">
              <a:buNone/>
            </a:pPr>
            <a:endParaRPr lang="en-GB" sz="2400" dirty="0">
              <a:latin typeface="Proxima Nova Rg" panose="02000506030000020004" pitchFamily="2" charset="0"/>
            </a:endParaRPr>
          </a:p>
          <a:p>
            <a:pPr marL="0" indent="0">
              <a:buNone/>
            </a:pPr>
            <a:r>
              <a:rPr lang="en-GB" sz="2400" dirty="0">
                <a:latin typeface="Proxima Nova Rg" panose="02000506030000020004" pitchFamily="2" charset="0"/>
              </a:rPr>
              <a:t>Some experiences can also cause mental health challenges.</a:t>
            </a:r>
          </a:p>
          <a:p>
            <a:pPr marL="0" indent="0">
              <a:buNone/>
            </a:pPr>
            <a:endParaRPr lang="en-GB" sz="2400" dirty="0">
              <a:latin typeface="Proxima Nova Rg" panose="02000506030000020004" pitchFamily="2" charset="0"/>
            </a:endParaRPr>
          </a:p>
          <a:p>
            <a:pPr marL="0" indent="0">
              <a:buNone/>
            </a:pPr>
            <a:r>
              <a:rPr lang="en-GB" sz="2400" dirty="0">
                <a:latin typeface="Proxima Nova Rg" panose="02000506030000020004" pitchFamily="2" charset="0"/>
              </a:rPr>
              <a:t>One example of this could be the pandemic. For some people, the things they experienced during COVID-19 caused mental health difficulties, such as social anxiety.</a:t>
            </a:r>
          </a:p>
        </p:txBody>
      </p:sp>
      <p:sp>
        <p:nvSpPr>
          <p:cNvPr id="5" name="TextBox 4">
            <a:extLst>
              <a:ext uri="{FF2B5EF4-FFF2-40B4-BE49-F238E27FC236}">
                <a16:creationId xmlns:a16="http://schemas.microsoft.com/office/drawing/2014/main" id="{1B0BE0DA-7DCF-2A45-666C-3270CDBF0EFF}"/>
              </a:ext>
            </a:extLst>
          </p:cNvPr>
          <p:cNvSpPr txBox="1"/>
          <p:nvPr/>
        </p:nvSpPr>
        <p:spPr>
          <a:xfrm>
            <a:off x="8130048" y="2396612"/>
            <a:ext cx="322620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0000"/>
                </a:solidFill>
              </a:rPr>
              <a:t>Picture of someone wearing a face mask</a:t>
            </a:r>
          </a:p>
        </p:txBody>
      </p:sp>
      <p:pic>
        <p:nvPicPr>
          <p:cNvPr id="6" name="Picture 5" descr="A person wearing a face mask&#10;&#10;Description automatically generated">
            <a:extLst>
              <a:ext uri="{FF2B5EF4-FFF2-40B4-BE49-F238E27FC236}">
                <a16:creationId xmlns:a16="http://schemas.microsoft.com/office/drawing/2014/main" id="{46BB2C00-F77E-78EC-9C9E-86161485C39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528929" y="0"/>
            <a:ext cx="6663071" cy="6858000"/>
          </a:xfrm>
          <a:prstGeom prst="rect">
            <a:avLst/>
          </a:prstGeom>
        </p:spPr>
      </p:pic>
      <p:sp>
        <p:nvSpPr>
          <p:cNvPr id="7" name="Rectangle 6">
            <a:extLst>
              <a:ext uri="{FF2B5EF4-FFF2-40B4-BE49-F238E27FC236}">
                <a16:creationId xmlns:a16="http://schemas.microsoft.com/office/drawing/2014/main" id="{A708728E-4E7C-99DE-A451-5C83DCD55E06}"/>
              </a:ext>
            </a:extLst>
          </p:cNvPr>
          <p:cNvSpPr/>
          <p:nvPr/>
        </p:nvSpPr>
        <p:spPr>
          <a:xfrm>
            <a:off x="554596" y="1810056"/>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474EA2D-9AB9-FAD0-3E64-3AA461BD575E}"/>
              </a:ext>
            </a:extLst>
          </p:cNvPr>
          <p:cNvSpPr txBox="1"/>
          <p:nvPr/>
        </p:nvSpPr>
        <p:spPr>
          <a:xfrm>
            <a:off x="10987051" y="62041"/>
            <a:ext cx="1194558" cy="246221"/>
          </a:xfrm>
          <a:prstGeom prst="rect">
            <a:avLst/>
          </a:prstGeom>
          <a:noFill/>
        </p:spPr>
        <p:txBody>
          <a:bodyPr wrap="none" rtlCol="0">
            <a:spAutoFit/>
          </a:bodyPr>
          <a:lstStyle/>
          <a:p>
            <a:r>
              <a:rPr lang="en-GB" sz="1000" dirty="0">
                <a:solidFill>
                  <a:srgbClr val="FDECB4"/>
                </a:solidFill>
                <a:latin typeface="Proxima Nova Rg" panose="02000506030000020004" pitchFamily="2" charset="0"/>
              </a:rPr>
              <a:t>Photo from </a:t>
            </a:r>
            <a:r>
              <a:rPr lang="en-GB" sz="1000" u="sng" dirty="0">
                <a:solidFill>
                  <a:srgbClr val="FDECB4"/>
                </a:solidFill>
                <a:latin typeface="Proxima Nova Rg" panose="02000506030000020004" pitchFamily="2" charset="0"/>
              </a:rPr>
              <a:t>Canva</a:t>
            </a:r>
            <a:endParaRPr lang="en-US" sz="1000" u="sng" dirty="0">
              <a:solidFill>
                <a:srgbClr val="FDECB4"/>
              </a:solidFill>
              <a:latin typeface="Proxima Nova Rg" panose="02000506030000020004" pitchFamily="2" charset="0"/>
            </a:endParaRPr>
          </a:p>
        </p:txBody>
      </p:sp>
    </p:spTree>
    <p:extLst>
      <p:ext uri="{BB962C8B-B14F-4D97-AF65-F5344CB8AC3E}">
        <p14:creationId xmlns:p14="http://schemas.microsoft.com/office/powerpoint/2010/main" val="2271556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1A9026A-5DFF-841B-8B9A-42DC2452097A}"/>
              </a:ext>
            </a:extLst>
          </p:cNvPr>
          <p:cNvSpPr/>
          <p:nvPr/>
        </p:nvSpPr>
        <p:spPr>
          <a:xfrm>
            <a:off x="7568751" y="2402958"/>
            <a:ext cx="3976436" cy="2837255"/>
          </a:xfrm>
          <a:prstGeom prst="roundRect">
            <a:avLst>
              <a:gd name="adj" fmla="val 3216"/>
            </a:avLst>
          </a:prstGeom>
          <a:solidFill>
            <a:srgbClr val="F5E8C9"/>
          </a:solidFill>
          <a:ln>
            <a:solidFill>
              <a:srgbClr val="EB8A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8F377A-E97F-6542-4D53-348A6E3F368B}"/>
              </a:ext>
            </a:extLst>
          </p:cNvPr>
          <p:cNvSpPr>
            <a:spLocks noGrp="1"/>
          </p:cNvSpPr>
          <p:nvPr>
            <p:ph type="title"/>
          </p:nvPr>
        </p:nvSpPr>
        <p:spPr>
          <a:xfrm>
            <a:off x="575861" y="206400"/>
            <a:ext cx="10515600" cy="1325563"/>
          </a:xfrm>
        </p:spPr>
        <p:txBody>
          <a:bodyPr>
            <a:normAutofit/>
          </a:bodyPr>
          <a:lstStyle/>
          <a:p>
            <a:r>
              <a:rPr lang="en-GB" sz="4000" b="1" dirty="0">
                <a:latin typeface="Proxima Nova Rg" panose="02000506030000020004" pitchFamily="2" charset="0"/>
              </a:rPr>
              <a:t>Risk factors for mental health</a:t>
            </a:r>
          </a:p>
        </p:txBody>
      </p:sp>
      <p:sp>
        <p:nvSpPr>
          <p:cNvPr id="3" name="Content Placeholder 2">
            <a:extLst>
              <a:ext uri="{FF2B5EF4-FFF2-40B4-BE49-F238E27FC236}">
                <a16:creationId xmlns:a16="http://schemas.microsoft.com/office/drawing/2014/main" id="{762F3839-711B-4F65-D1C4-2B9BB91E007F}"/>
              </a:ext>
            </a:extLst>
          </p:cNvPr>
          <p:cNvSpPr>
            <a:spLocks noGrp="1"/>
          </p:cNvSpPr>
          <p:nvPr>
            <p:ph idx="1"/>
          </p:nvPr>
        </p:nvSpPr>
        <p:spPr>
          <a:xfrm>
            <a:off x="575861" y="1534276"/>
            <a:ext cx="6939117" cy="4897403"/>
          </a:xfrm>
        </p:spPr>
        <p:txBody>
          <a:bodyPr vert="horz" lIns="91440" tIns="45720" rIns="91440" bIns="45720" rtlCol="0" anchor="t">
            <a:normAutofit/>
          </a:bodyPr>
          <a:lstStyle/>
          <a:p>
            <a:pPr marL="0" indent="0">
              <a:buNone/>
            </a:pPr>
            <a:r>
              <a:rPr lang="en-GB" sz="2400" dirty="0">
                <a:latin typeface="Proxima Nova Rg" panose="02000506030000020004" pitchFamily="2" charset="0"/>
              </a:rPr>
              <a:t>There is no single cause that leads to mental health challenges, but there are some risk factors that health professionals have identified.</a:t>
            </a:r>
          </a:p>
          <a:p>
            <a:pPr marL="0" indent="0">
              <a:buNone/>
            </a:pPr>
            <a:endParaRPr lang="en-GB" sz="2400" dirty="0">
              <a:latin typeface="Proxima Nova Rg" panose="02000506030000020004" pitchFamily="2" charset="0"/>
            </a:endParaRPr>
          </a:p>
          <a:p>
            <a:pPr marL="0" indent="0">
              <a:buNone/>
            </a:pPr>
            <a:r>
              <a:rPr lang="en-GB" sz="2400" dirty="0">
                <a:latin typeface="Proxima Nova Rg" panose="02000506030000020004" pitchFamily="2" charset="0"/>
              </a:rPr>
              <a:t>Risk factors include:</a:t>
            </a:r>
          </a:p>
          <a:p>
            <a:pPr marL="457200" indent="-457200"/>
            <a:r>
              <a:rPr lang="en-GB" sz="2400" dirty="0">
                <a:latin typeface="Proxima Nova Rg" panose="02000506030000020004" pitchFamily="2" charset="0"/>
              </a:rPr>
              <a:t>Genetics</a:t>
            </a:r>
          </a:p>
          <a:p>
            <a:pPr marL="457200" indent="-457200"/>
            <a:r>
              <a:rPr lang="en-GB" sz="2400" dirty="0">
                <a:latin typeface="Proxima Nova Rg" panose="02000506030000020004" pitchFamily="2" charset="0"/>
              </a:rPr>
              <a:t>Homelessness and unemployment</a:t>
            </a:r>
          </a:p>
          <a:p>
            <a:pPr marL="457200" indent="-457200"/>
            <a:r>
              <a:rPr lang="en-GB" sz="2400" dirty="0">
                <a:latin typeface="Proxima Nova Rg" panose="02000506030000020004" pitchFamily="2" charset="0"/>
              </a:rPr>
              <a:t>Alcohol and other drug use</a:t>
            </a:r>
          </a:p>
          <a:p>
            <a:pPr marL="457200" indent="-457200"/>
            <a:r>
              <a:rPr lang="en-GB" sz="2400" dirty="0">
                <a:latin typeface="Proxima Nova Rg" panose="02000506030000020004" pitchFamily="2" charset="0"/>
              </a:rPr>
              <a:t>Discrimination, injustice and bullying</a:t>
            </a:r>
          </a:p>
          <a:p>
            <a:pPr marL="457200" indent="-457200"/>
            <a:r>
              <a:rPr lang="en-GB" sz="2400" dirty="0">
                <a:latin typeface="Proxima Nova Rg" panose="02000506030000020004" pitchFamily="2" charset="0"/>
              </a:rPr>
              <a:t>Family conflict</a:t>
            </a:r>
          </a:p>
          <a:p>
            <a:pPr marL="457200" indent="-457200"/>
            <a:r>
              <a:rPr lang="en-GB" sz="2400" dirty="0">
                <a:latin typeface="Proxima Nova Rg"/>
              </a:rPr>
              <a:t>Stressful life events</a:t>
            </a:r>
          </a:p>
        </p:txBody>
      </p:sp>
      <p:sp>
        <p:nvSpPr>
          <p:cNvPr id="4" name="TextBox 3">
            <a:extLst>
              <a:ext uri="{FF2B5EF4-FFF2-40B4-BE49-F238E27FC236}">
                <a16:creationId xmlns:a16="http://schemas.microsoft.com/office/drawing/2014/main" id="{9BC21269-6561-D95B-4A58-1B3E2319F083}"/>
              </a:ext>
            </a:extLst>
          </p:cNvPr>
          <p:cNvSpPr txBox="1"/>
          <p:nvPr/>
        </p:nvSpPr>
        <p:spPr>
          <a:xfrm>
            <a:off x="7968703" y="2667423"/>
            <a:ext cx="341416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latin typeface="Proxima Nova Rg" panose="02000506030000020004" pitchFamily="2" charset="0"/>
              </a:rPr>
              <a:t>How might a person who falls into one or more of these categories look to protect their mental health and wellbeing?</a:t>
            </a:r>
          </a:p>
        </p:txBody>
      </p:sp>
      <p:sp>
        <p:nvSpPr>
          <p:cNvPr id="6" name="Rectangle 5">
            <a:extLst>
              <a:ext uri="{FF2B5EF4-FFF2-40B4-BE49-F238E27FC236}">
                <a16:creationId xmlns:a16="http://schemas.microsoft.com/office/drawing/2014/main" id="{F982810E-AA47-8B70-D035-1F6D59C37F05}"/>
              </a:ext>
            </a:extLst>
          </p:cNvPr>
          <p:cNvSpPr/>
          <p:nvPr/>
        </p:nvSpPr>
        <p:spPr>
          <a:xfrm>
            <a:off x="696294" y="1221757"/>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close up of a circle&#10;&#10;Description automatically generated">
            <a:extLst>
              <a:ext uri="{FF2B5EF4-FFF2-40B4-BE49-F238E27FC236}">
                <a16:creationId xmlns:a16="http://schemas.microsoft.com/office/drawing/2014/main" id="{93069D8A-D30B-3E1E-D898-B5C084E37AE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9633" y="3672333"/>
            <a:ext cx="184722" cy="188207"/>
          </a:xfrm>
          <a:prstGeom prst="rect">
            <a:avLst/>
          </a:prstGeom>
        </p:spPr>
      </p:pic>
      <p:pic>
        <p:nvPicPr>
          <p:cNvPr id="8" name="Picture 7" descr="A close up of a circle&#10;&#10;Description automatically generated">
            <a:extLst>
              <a:ext uri="{FF2B5EF4-FFF2-40B4-BE49-F238E27FC236}">
                <a16:creationId xmlns:a16="http://schemas.microsoft.com/office/drawing/2014/main" id="{85EFF669-B0B1-8B8D-241D-498C23CBC6C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9633" y="4132558"/>
            <a:ext cx="184722" cy="188207"/>
          </a:xfrm>
          <a:prstGeom prst="rect">
            <a:avLst/>
          </a:prstGeom>
        </p:spPr>
      </p:pic>
      <p:pic>
        <p:nvPicPr>
          <p:cNvPr id="9" name="Picture 8" descr="A close up of a circle&#10;&#10;Description automatically generated">
            <a:extLst>
              <a:ext uri="{FF2B5EF4-FFF2-40B4-BE49-F238E27FC236}">
                <a16:creationId xmlns:a16="http://schemas.microsoft.com/office/drawing/2014/main" id="{68CBAE0C-5CF3-FC8E-D134-287A15ABDEC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9633" y="4592783"/>
            <a:ext cx="184722" cy="188207"/>
          </a:xfrm>
          <a:prstGeom prst="rect">
            <a:avLst/>
          </a:prstGeom>
        </p:spPr>
      </p:pic>
      <p:pic>
        <p:nvPicPr>
          <p:cNvPr id="10" name="Picture 9" descr="A close up of a circle&#10;&#10;Description automatically generated">
            <a:extLst>
              <a:ext uri="{FF2B5EF4-FFF2-40B4-BE49-F238E27FC236}">
                <a16:creationId xmlns:a16="http://schemas.microsoft.com/office/drawing/2014/main" id="{3A980F53-95E5-E5B1-412E-F589A1504E1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9633" y="5052006"/>
            <a:ext cx="184722" cy="188207"/>
          </a:xfrm>
          <a:prstGeom prst="rect">
            <a:avLst/>
          </a:prstGeom>
        </p:spPr>
      </p:pic>
      <p:pic>
        <p:nvPicPr>
          <p:cNvPr id="11" name="Picture 10" descr="A close up of a circle&#10;&#10;Description automatically generated">
            <a:extLst>
              <a:ext uri="{FF2B5EF4-FFF2-40B4-BE49-F238E27FC236}">
                <a16:creationId xmlns:a16="http://schemas.microsoft.com/office/drawing/2014/main" id="{BEC85B64-02A3-0F47-4B6A-15E911C680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9633" y="5494929"/>
            <a:ext cx="184722" cy="188207"/>
          </a:xfrm>
          <a:prstGeom prst="rect">
            <a:avLst/>
          </a:prstGeom>
        </p:spPr>
      </p:pic>
      <p:pic>
        <p:nvPicPr>
          <p:cNvPr id="12" name="Picture 11" descr="A close up of a circle&#10;&#10;Description automatically generated">
            <a:extLst>
              <a:ext uri="{FF2B5EF4-FFF2-40B4-BE49-F238E27FC236}">
                <a16:creationId xmlns:a16="http://schemas.microsoft.com/office/drawing/2014/main" id="{77CD8968-501B-C066-9A97-BE83C09BE4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9633" y="5964222"/>
            <a:ext cx="184722" cy="188207"/>
          </a:xfrm>
          <a:prstGeom prst="rect">
            <a:avLst/>
          </a:prstGeom>
        </p:spPr>
      </p:pic>
      <p:pic>
        <p:nvPicPr>
          <p:cNvPr id="13" name="Picture 12" descr="A black and pink background&#10;&#10;Description automatically generated">
            <a:extLst>
              <a:ext uri="{FF2B5EF4-FFF2-40B4-BE49-F238E27FC236}">
                <a16:creationId xmlns:a16="http://schemas.microsoft.com/office/drawing/2014/main" id="{FC5452DF-2ADB-C8CC-FB4A-BCE50738272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V="1">
            <a:off x="8587868" y="-39023"/>
            <a:ext cx="3331391" cy="984024"/>
          </a:xfrm>
          <a:prstGeom prst="rect">
            <a:avLst/>
          </a:prstGeom>
        </p:spPr>
      </p:pic>
      <p:pic>
        <p:nvPicPr>
          <p:cNvPr id="15" name="Picture 14" descr="A blue triangle with black background&#10;&#10;Description automatically generated">
            <a:extLst>
              <a:ext uri="{FF2B5EF4-FFF2-40B4-BE49-F238E27FC236}">
                <a16:creationId xmlns:a16="http://schemas.microsoft.com/office/drawing/2014/main" id="{1EE8D4F8-EDD3-F482-2667-A6E79A79BAF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0800000">
            <a:off x="7406728" y="6278456"/>
            <a:ext cx="1123950" cy="635000"/>
          </a:xfrm>
          <a:prstGeom prst="rect">
            <a:avLst/>
          </a:prstGeom>
        </p:spPr>
      </p:pic>
    </p:spTree>
    <p:extLst>
      <p:ext uri="{BB962C8B-B14F-4D97-AF65-F5344CB8AC3E}">
        <p14:creationId xmlns:p14="http://schemas.microsoft.com/office/powerpoint/2010/main" val="4154238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7D64B47A-A097-2C7C-8316-F2E693717C8B}"/>
              </a:ext>
            </a:extLst>
          </p:cNvPr>
          <p:cNvSpPr/>
          <p:nvPr/>
        </p:nvSpPr>
        <p:spPr>
          <a:xfrm>
            <a:off x="7367877" y="2104216"/>
            <a:ext cx="3906983" cy="3740728"/>
          </a:xfrm>
          <a:prstGeom prst="roundRect">
            <a:avLst>
              <a:gd name="adj" fmla="val 3216"/>
            </a:avLst>
          </a:prstGeom>
          <a:solidFill>
            <a:srgbClr val="F2BDA6"/>
          </a:solidFill>
          <a:ln>
            <a:solidFill>
              <a:srgbClr val="EB8A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0F2BA5-08D4-F9C0-CF27-5DD97ED0F8FF}"/>
              </a:ext>
            </a:extLst>
          </p:cNvPr>
          <p:cNvSpPr>
            <a:spLocks noGrp="1"/>
          </p:cNvSpPr>
          <p:nvPr>
            <p:ph type="title"/>
          </p:nvPr>
        </p:nvSpPr>
        <p:spPr>
          <a:xfrm>
            <a:off x="620714" y="479381"/>
            <a:ext cx="10515600" cy="1325563"/>
          </a:xfrm>
        </p:spPr>
        <p:txBody>
          <a:bodyPr>
            <a:normAutofit/>
          </a:bodyPr>
          <a:lstStyle/>
          <a:p>
            <a:r>
              <a:rPr lang="en-GB" sz="4000" b="1" dirty="0">
                <a:latin typeface="Proxima Nova Rg" panose="02000506030000020004" pitchFamily="2" charset="0"/>
                <a:ea typeface="+mj-lt"/>
                <a:cs typeface="+mj-lt"/>
              </a:rPr>
              <a:t>Challenging circumstances and tough times</a:t>
            </a:r>
            <a:endParaRPr lang="en-US" sz="4000" b="1" dirty="0">
              <a:latin typeface="Proxima Nova Rg" panose="02000506030000020004" pitchFamily="2" charset="0"/>
            </a:endParaRPr>
          </a:p>
        </p:txBody>
      </p:sp>
      <p:sp>
        <p:nvSpPr>
          <p:cNvPr id="3" name="Content Placeholder 2">
            <a:extLst>
              <a:ext uri="{FF2B5EF4-FFF2-40B4-BE49-F238E27FC236}">
                <a16:creationId xmlns:a16="http://schemas.microsoft.com/office/drawing/2014/main" id="{F1951211-6954-843F-0321-8B66F0ACD20D}"/>
              </a:ext>
            </a:extLst>
          </p:cNvPr>
          <p:cNvSpPr>
            <a:spLocks noGrp="1"/>
          </p:cNvSpPr>
          <p:nvPr>
            <p:ph idx="1"/>
          </p:nvPr>
        </p:nvSpPr>
        <p:spPr>
          <a:xfrm>
            <a:off x="668831" y="2104216"/>
            <a:ext cx="5427169" cy="4113950"/>
          </a:xfrm>
        </p:spPr>
        <p:txBody>
          <a:bodyPr vert="horz" lIns="91440" tIns="45720" rIns="91440" bIns="45720" rtlCol="0" anchor="t">
            <a:normAutofit/>
          </a:bodyPr>
          <a:lstStyle/>
          <a:p>
            <a:pPr marL="0" indent="0">
              <a:buNone/>
            </a:pPr>
            <a:r>
              <a:rPr lang="en-GB" sz="2400" dirty="0">
                <a:latin typeface="Proxima Nova Rg" panose="02000506030000020004" pitchFamily="2" charset="0"/>
              </a:rPr>
              <a:t>We all experience difficulties in life.  </a:t>
            </a:r>
          </a:p>
          <a:p>
            <a:pPr marL="0" indent="0">
              <a:buNone/>
            </a:pPr>
            <a:endParaRPr lang="en-US" sz="2400" dirty="0">
              <a:latin typeface="Proxima Nova Rg" panose="02000506030000020004" pitchFamily="2" charset="0"/>
            </a:endParaRPr>
          </a:p>
          <a:p>
            <a:pPr marL="0" indent="0">
              <a:buNone/>
            </a:pPr>
            <a:r>
              <a:rPr lang="en-GB" sz="2400" dirty="0">
                <a:latin typeface="Proxima Nova Rg" panose="02000506030000020004" pitchFamily="2" charset="0"/>
              </a:rPr>
              <a:t>Of course, what one person finds challenging, another person may not. </a:t>
            </a:r>
          </a:p>
          <a:p>
            <a:pPr marL="0" indent="0">
              <a:buNone/>
            </a:pPr>
            <a:r>
              <a:rPr lang="en-GB" sz="2400" dirty="0">
                <a:latin typeface="Proxima Nova Rg" panose="02000506030000020004" pitchFamily="2" charset="0"/>
              </a:rPr>
              <a:t>We are all different.</a:t>
            </a:r>
          </a:p>
          <a:p>
            <a:pPr marL="0" indent="0">
              <a:buNone/>
            </a:pPr>
            <a:endParaRPr lang="en-GB" sz="2400" dirty="0">
              <a:latin typeface="Proxima Nova Rg" panose="02000506030000020004" pitchFamily="2" charset="0"/>
            </a:endParaRPr>
          </a:p>
          <a:p>
            <a:pPr marL="0" indent="0">
              <a:buNone/>
            </a:pPr>
            <a:r>
              <a:rPr lang="en-GB" sz="2400" dirty="0">
                <a:latin typeface="Proxima Nova Rg" panose="02000506030000020004" pitchFamily="2" charset="0"/>
              </a:rPr>
              <a:t>The same individual could even find that they cope differently with a challenge at different times in their life. </a:t>
            </a:r>
            <a:endParaRPr lang="en-GB" dirty="0"/>
          </a:p>
          <a:p>
            <a:pPr marL="0" indent="0">
              <a:buNone/>
            </a:pPr>
            <a:endParaRPr lang="en-GB" b="1" dirty="0"/>
          </a:p>
        </p:txBody>
      </p:sp>
      <p:sp>
        <p:nvSpPr>
          <p:cNvPr id="4" name="TextBox 3">
            <a:extLst>
              <a:ext uri="{FF2B5EF4-FFF2-40B4-BE49-F238E27FC236}">
                <a16:creationId xmlns:a16="http://schemas.microsoft.com/office/drawing/2014/main" id="{42858E9D-C26D-498F-88EF-7E2B39C0BB8B}"/>
              </a:ext>
            </a:extLst>
          </p:cNvPr>
          <p:cNvSpPr txBox="1"/>
          <p:nvPr/>
        </p:nvSpPr>
        <p:spPr>
          <a:xfrm>
            <a:off x="7811224" y="2444159"/>
            <a:ext cx="3028664"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latin typeface="Proxima Nova Rg" panose="02000506030000020004" pitchFamily="2" charset="0"/>
              </a:rPr>
              <a:t>Can you think of some circumstances or events that could prove very difficult for many people, that would affect most people's mental wellbeing?</a:t>
            </a:r>
          </a:p>
        </p:txBody>
      </p:sp>
      <p:sp>
        <p:nvSpPr>
          <p:cNvPr id="7" name="Rectangle 6">
            <a:extLst>
              <a:ext uri="{FF2B5EF4-FFF2-40B4-BE49-F238E27FC236}">
                <a16:creationId xmlns:a16="http://schemas.microsoft.com/office/drawing/2014/main" id="{3D32DDA4-F6DE-B7D3-F1D0-D1DCB012008A}"/>
              </a:ext>
            </a:extLst>
          </p:cNvPr>
          <p:cNvSpPr/>
          <p:nvPr/>
        </p:nvSpPr>
        <p:spPr>
          <a:xfrm>
            <a:off x="696294" y="1427475"/>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black and pink background&#10;&#10;Description automatically generated">
            <a:extLst>
              <a:ext uri="{FF2B5EF4-FFF2-40B4-BE49-F238E27FC236}">
                <a16:creationId xmlns:a16="http://schemas.microsoft.com/office/drawing/2014/main" id="{6D039F81-7C47-D2A7-4FBF-2CFFDE08919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flipV="1">
            <a:off x="10895055" y="911960"/>
            <a:ext cx="2002418" cy="591473"/>
          </a:xfrm>
          <a:prstGeom prst="rect">
            <a:avLst/>
          </a:prstGeom>
        </p:spPr>
      </p:pic>
      <p:pic>
        <p:nvPicPr>
          <p:cNvPr id="11" name="Picture 10" descr="A green triangle on a black background&#10;&#10;Description automatically generated">
            <a:extLst>
              <a:ext uri="{FF2B5EF4-FFF2-40B4-BE49-F238E27FC236}">
                <a16:creationId xmlns:a16="http://schemas.microsoft.com/office/drawing/2014/main" id="{719BC80D-3F24-B61D-4B36-9D45AF1A22B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0800000">
            <a:off x="1162050" y="6218166"/>
            <a:ext cx="1207077" cy="681965"/>
          </a:xfrm>
          <a:prstGeom prst="rect">
            <a:avLst/>
          </a:prstGeom>
        </p:spPr>
      </p:pic>
    </p:spTree>
    <p:extLst>
      <p:ext uri="{BB962C8B-B14F-4D97-AF65-F5344CB8AC3E}">
        <p14:creationId xmlns:p14="http://schemas.microsoft.com/office/powerpoint/2010/main" val="3364001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C8A3AA2-D789-5BCB-9700-20E95EF56EF7}"/>
              </a:ext>
            </a:extLst>
          </p:cNvPr>
          <p:cNvSpPr/>
          <p:nvPr/>
        </p:nvSpPr>
        <p:spPr>
          <a:xfrm>
            <a:off x="7875757" y="2171176"/>
            <a:ext cx="3534114" cy="2716131"/>
          </a:xfrm>
          <a:prstGeom prst="roundRect">
            <a:avLst>
              <a:gd name="adj" fmla="val 3216"/>
            </a:avLst>
          </a:prstGeom>
          <a:solidFill>
            <a:srgbClr val="BFD6BD"/>
          </a:solidFill>
          <a:ln>
            <a:solidFill>
              <a:srgbClr val="59704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EA14A7-5AAF-DB7D-C96D-A2C65014793A}"/>
              </a:ext>
            </a:extLst>
          </p:cNvPr>
          <p:cNvSpPr>
            <a:spLocks noGrp="1"/>
          </p:cNvSpPr>
          <p:nvPr>
            <p:ph type="title"/>
          </p:nvPr>
        </p:nvSpPr>
        <p:spPr>
          <a:xfrm>
            <a:off x="574963" y="200171"/>
            <a:ext cx="10515600" cy="1325563"/>
          </a:xfrm>
        </p:spPr>
        <p:txBody>
          <a:bodyPr>
            <a:normAutofit/>
          </a:bodyPr>
          <a:lstStyle/>
          <a:p>
            <a:r>
              <a:rPr lang="en-GB" sz="4000" b="1" dirty="0">
                <a:latin typeface="Proxima Nova Rg" panose="02000506030000020004" pitchFamily="2" charset="0"/>
              </a:rPr>
              <a:t>Protective factors for mental health</a:t>
            </a:r>
          </a:p>
        </p:txBody>
      </p:sp>
      <p:sp>
        <p:nvSpPr>
          <p:cNvPr id="3" name="Content Placeholder 2">
            <a:extLst>
              <a:ext uri="{FF2B5EF4-FFF2-40B4-BE49-F238E27FC236}">
                <a16:creationId xmlns:a16="http://schemas.microsoft.com/office/drawing/2014/main" id="{D9FAB5F4-4881-DFCB-6777-A03097428656}"/>
              </a:ext>
            </a:extLst>
          </p:cNvPr>
          <p:cNvSpPr>
            <a:spLocks noGrp="1"/>
          </p:cNvSpPr>
          <p:nvPr>
            <p:ph idx="1"/>
          </p:nvPr>
        </p:nvSpPr>
        <p:spPr>
          <a:xfrm>
            <a:off x="574964" y="1427886"/>
            <a:ext cx="6660723" cy="4959059"/>
          </a:xfrm>
        </p:spPr>
        <p:txBody>
          <a:bodyPr vert="horz" lIns="91440" tIns="45720" rIns="91440" bIns="45720" rtlCol="0" anchor="t">
            <a:normAutofit fontScale="92500" lnSpcReduction="10000"/>
          </a:bodyPr>
          <a:lstStyle/>
          <a:p>
            <a:pPr marL="0" indent="0">
              <a:buNone/>
            </a:pPr>
            <a:r>
              <a:rPr lang="en-GB" sz="2300" dirty="0">
                <a:latin typeface="Proxima Nova Rg" panose="02000506030000020004" pitchFamily="2" charset="0"/>
              </a:rPr>
              <a:t>We can't avoid challenging situations, and a lot of things that happen in life are beyond our control.</a:t>
            </a:r>
          </a:p>
          <a:p>
            <a:pPr marL="0" indent="0">
              <a:buNone/>
            </a:pPr>
            <a:endParaRPr lang="en-GB" sz="2300" dirty="0">
              <a:latin typeface="Proxima Nova Rg" panose="02000506030000020004" pitchFamily="2" charset="0"/>
            </a:endParaRPr>
          </a:p>
          <a:p>
            <a:pPr marL="0" indent="0">
              <a:buNone/>
            </a:pPr>
            <a:r>
              <a:rPr lang="en-GB" sz="2300" dirty="0">
                <a:solidFill>
                  <a:srgbClr val="000000"/>
                </a:solidFill>
                <a:latin typeface="Proxima Nova Rg" panose="02000506030000020004" pitchFamily="2" charset="0"/>
              </a:rPr>
              <a:t>To support good mental health and wellbeing, we can build protective factors. These will help us cope better when we face tough times.</a:t>
            </a:r>
          </a:p>
          <a:p>
            <a:pPr marL="0" indent="0">
              <a:buNone/>
            </a:pPr>
            <a:endParaRPr lang="en-GB" sz="2300" dirty="0">
              <a:solidFill>
                <a:srgbClr val="000000"/>
              </a:solidFill>
              <a:latin typeface="Proxima Nova Rg" panose="02000506030000020004" pitchFamily="2" charset="0"/>
            </a:endParaRPr>
          </a:p>
          <a:p>
            <a:pPr marL="0" indent="0">
              <a:buNone/>
            </a:pPr>
            <a:r>
              <a:rPr lang="en-GB" sz="2300" dirty="0">
                <a:solidFill>
                  <a:srgbClr val="000000"/>
                </a:solidFill>
                <a:latin typeface="Proxima Nova Rg" panose="02000506030000020004" pitchFamily="2" charset="0"/>
              </a:rPr>
              <a:t>Protective factors include:</a:t>
            </a:r>
          </a:p>
          <a:p>
            <a:r>
              <a:rPr lang="en-GB" sz="2300" dirty="0">
                <a:solidFill>
                  <a:srgbClr val="000000"/>
                </a:solidFill>
                <a:latin typeface="Proxima Nova Rg" panose="02000506030000020004" pitchFamily="2" charset="0"/>
              </a:rPr>
              <a:t>Physical health</a:t>
            </a:r>
          </a:p>
          <a:p>
            <a:r>
              <a:rPr lang="en-GB" sz="2300" dirty="0">
                <a:solidFill>
                  <a:srgbClr val="000000"/>
                </a:solidFill>
                <a:latin typeface="Proxima Nova Rg" panose="02000506030000020004" pitchFamily="2" charset="0"/>
              </a:rPr>
              <a:t>Physical activity</a:t>
            </a:r>
          </a:p>
          <a:p>
            <a:r>
              <a:rPr lang="en-GB" sz="2300" dirty="0">
                <a:solidFill>
                  <a:srgbClr val="000000"/>
                </a:solidFill>
                <a:latin typeface="Proxima Nova Rg" panose="02000506030000020004" pitchFamily="2" charset="0"/>
              </a:rPr>
              <a:t>Social support and a sense of belonging</a:t>
            </a:r>
          </a:p>
          <a:p>
            <a:r>
              <a:rPr lang="en-GB" sz="2300" dirty="0">
                <a:solidFill>
                  <a:srgbClr val="000000"/>
                </a:solidFill>
                <a:latin typeface="Proxima Nova Rg" panose="02000506030000020004" pitchFamily="2" charset="0"/>
              </a:rPr>
              <a:t>Self-belief and pride in our identity</a:t>
            </a:r>
          </a:p>
          <a:p>
            <a:r>
              <a:rPr lang="en-GB" sz="2300" dirty="0">
                <a:solidFill>
                  <a:srgbClr val="000000"/>
                </a:solidFill>
                <a:latin typeface="Proxima Nova Rg" panose="02000506030000020004" pitchFamily="2" charset="0"/>
              </a:rPr>
              <a:t>Attributes and skills such as adaptability, problem-solving and resilience</a:t>
            </a:r>
          </a:p>
        </p:txBody>
      </p:sp>
      <p:sp>
        <p:nvSpPr>
          <p:cNvPr id="4" name="TextBox 3">
            <a:extLst>
              <a:ext uri="{FF2B5EF4-FFF2-40B4-BE49-F238E27FC236}">
                <a16:creationId xmlns:a16="http://schemas.microsoft.com/office/drawing/2014/main" id="{E3971696-EB61-C0E6-FBEA-142CFC47AE7B}"/>
              </a:ext>
            </a:extLst>
          </p:cNvPr>
          <p:cNvSpPr txBox="1"/>
          <p:nvPr/>
        </p:nvSpPr>
        <p:spPr>
          <a:xfrm>
            <a:off x="8094418" y="2367832"/>
            <a:ext cx="305221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latin typeface="Proxima Nova Rg" panose="02000506030000020004" pitchFamily="2" charset="0"/>
              </a:rPr>
              <a:t>Consider how you feel about your own protective factors. Are there any areas that you feel you could build on?</a:t>
            </a:r>
          </a:p>
        </p:txBody>
      </p:sp>
      <p:pic>
        <p:nvPicPr>
          <p:cNvPr id="7" name="Picture 6" descr="A blue triangle with black background&#10;&#10;Description automatically generated">
            <a:extLst>
              <a:ext uri="{FF2B5EF4-FFF2-40B4-BE49-F238E27FC236}">
                <a16:creationId xmlns:a16="http://schemas.microsoft.com/office/drawing/2014/main" id="{7D865F17-B7A6-0C35-06DB-1FBCF2F51B2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11532030" y="1494517"/>
            <a:ext cx="906371" cy="512074"/>
          </a:xfrm>
          <a:prstGeom prst="rect">
            <a:avLst/>
          </a:prstGeom>
        </p:spPr>
      </p:pic>
      <p:pic>
        <p:nvPicPr>
          <p:cNvPr id="9" name="Picture 8" descr="A green triangle on a black background&#10;&#10;Description automatically generated">
            <a:extLst>
              <a:ext uri="{FF2B5EF4-FFF2-40B4-BE49-F238E27FC236}">
                <a16:creationId xmlns:a16="http://schemas.microsoft.com/office/drawing/2014/main" id="{FFA335F3-95FD-67E5-5F91-1471D868545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0800000">
            <a:off x="2992582" y="6340329"/>
            <a:ext cx="1123950" cy="635000"/>
          </a:xfrm>
          <a:prstGeom prst="rect">
            <a:avLst/>
          </a:prstGeom>
        </p:spPr>
      </p:pic>
      <p:pic>
        <p:nvPicPr>
          <p:cNvPr id="11" name="Picture 10" descr="A purple triangle on a black background&#10;&#10;Description automatically generated">
            <a:extLst>
              <a:ext uri="{FF2B5EF4-FFF2-40B4-BE49-F238E27FC236}">
                <a16:creationId xmlns:a16="http://schemas.microsoft.com/office/drawing/2014/main" id="{0DB29DDC-9E72-AF93-7FF6-3B845C39DD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5400000">
            <a:off x="11231728" y="288329"/>
            <a:ext cx="1325564" cy="748906"/>
          </a:xfrm>
          <a:prstGeom prst="rect">
            <a:avLst/>
          </a:prstGeom>
        </p:spPr>
      </p:pic>
      <p:sp>
        <p:nvSpPr>
          <p:cNvPr id="12" name="Rectangle 11">
            <a:extLst>
              <a:ext uri="{FF2B5EF4-FFF2-40B4-BE49-F238E27FC236}">
                <a16:creationId xmlns:a16="http://schemas.microsoft.com/office/drawing/2014/main" id="{68C5C25D-E946-8905-D8D8-9A156D94C433}"/>
              </a:ext>
            </a:extLst>
          </p:cNvPr>
          <p:cNvSpPr/>
          <p:nvPr/>
        </p:nvSpPr>
        <p:spPr>
          <a:xfrm>
            <a:off x="682439" y="1121640"/>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2181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99A9F37-30E3-1AA7-094F-FDCA1803BB74}"/>
              </a:ext>
            </a:extLst>
          </p:cNvPr>
          <p:cNvSpPr/>
          <p:nvPr/>
        </p:nvSpPr>
        <p:spPr>
          <a:xfrm>
            <a:off x="8126566" y="2121285"/>
            <a:ext cx="3481233" cy="2819400"/>
          </a:xfrm>
          <a:prstGeom prst="roundRect">
            <a:avLst>
              <a:gd name="adj" fmla="val 3216"/>
            </a:avLst>
          </a:prstGeom>
          <a:solidFill>
            <a:srgbClr val="F5E8C9"/>
          </a:solidFill>
          <a:ln>
            <a:solidFill>
              <a:srgbClr val="EB8A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B4E9A2-B7C6-FB9C-8A80-411CE703AAD2}"/>
              </a:ext>
            </a:extLst>
          </p:cNvPr>
          <p:cNvSpPr>
            <a:spLocks noGrp="1"/>
          </p:cNvSpPr>
          <p:nvPr>
            <p:ph type="title"/>
          </p:nvPr>
        </p:nvSpPr>
        <p:spPr>
          <a:xfrm>
            <a:off x="747866" y="441662"/>
            <a:ext cx="10515600" cy="1325563"/>
          </a:xfrm>
        </p:spPr>
        <p:txBody>
          <a:bodyPr>
            <a:normAutofit/>
          </a:bodyPr>
          <a:lstStyle/>
          <a:p>
            <a:r>
              <a:rPr lang="en-GB" sz="4000" b="1" dirty="0">
                <a:latin typeface="Proxima Nova Rg" panose="02000506030000020004" pitchFamily="2" charset="0"/>
              </a:rPr>
              <a:t>Modern life and mental wellbeing</a:t>
            </a:r>
          </a:p>
        </p:txBody>
      </p:sp>
      <p:sp>
        <p:nvSpPr>
          <p:cNvPr id="3" name="Content Placeholder 2">
            <a:extLst>
              <a:ext uri="{FF2B5EF4-FFF2-40B4-BE49-F238E27FC236}">
                <a16:creationId xmlns:a16="http://schemas.microsoft.com/office/drawing/2014/main" id="{8CD26379-D81F-7692-93C7-1354FEBD53BD}"/>
              </a:ext>
            </a:extLst>
          </p:cNvPr>
          <p:cNvSpPr>
            <a:spLocks noGrp="1"/>
          </p:cNvSpPr>
          <p:nvPr>
            <p:ph idx="1"/>
          </p:nvPr>
        </p:nvSpPr>
        <p:spPr>
          <a:xfrm>
            <a:off x="838200" y="2055388"/>
            <a:ext cx="5587181" cy="3363472"/>
          </a:xfrm>
        </p:spPr>
        <p:txBody>
          <a:bodyPr vert="horz" lIns="91440" tIns="45720" rIns="91440" bIns="45720" rtlCol="0" anchor="t">
            <a:normAutofit/>
          </a:bodyPr>
          <a:lstStyle/>
          <a:p>
            <a:pPr marL="0" indent="0">
              <a:buNone/>
            </a:pPr>
            <a:r>
              <a:rPr lang="en-GB" sz="2400" dirty="0">
                <a:latin typeface="Proxima Nova Rg" panose="02000506030000020004" pitchFamily="2" charset="0"/>
              </a:rPr>
              <a:t>Modern life is fast-paced and pressured.</a:t>
            </a:r>
          </a:p>
          <a:p>
            <a:pPr marL="0" indent="0">
              <a:buNone/>
            </a:pPr>
            <a:endParaRPr lang="en-GB" sz="2400" dirty="0">
              <a:latin typeface="Proxima Nova Rg" panose="02000506030000020004" pitchFamily="2" charset="0"/>
            </a:endParaRPr>
          </a:p>
          <a:p>
            <a:pPr marL="0" indent="0">
              <a:buNone/>
            </a:pPr>
            <a:r>
              <a:rPr lang="en-GB" sz="2400" dirty="0">
                <a:latin typeface="Proxima Nova Rg" panose="02000506030000020004" pitchFamily="2" charset="0"/>
              </a:rPr>
              <a:t>Modern life also relies heavily on the use of technology. The digital age has presented a set of potential risks to our wellbeing that previous generations weren't exposed to.</a:t>
            </a:r>
          </a:p>
        </p:txBody>
      </p:sp>
      <p:sp>
        <p:nvSpPr>
          <p:cNvPr id="4" name="TextBox 3">
            <a:extLst>
              <a:ext uri="{FF2B5EF4-FFF2-40B4-BE49-F238E27FC236}">
                <a16:creationId xmlns:a16="http://schemas.microsoft.com/office/drawing/2014/main" id="{AA76E694-055F-7286-5D5E-B9EE71124E07}"/>
              </a:ext>
            </a:extLst>
          </p:cNvPr>
          <p:cNvSpPr txBox="1"/>
          <p:nvPr/>
        </p:nvSpPr>
        <p:spPr>
          <a:xfrm>
            <a:off x="8497956" y="2376823"/>
            <a:ext cx="293171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latin typeface="Proxima Nova Rg" panose="02000506030000020004" pitchFamily="2" charset="0"/>
                <a:cs typeface="Segoe UI"/>
              </a:rPr>
              <a:t>​What aspects of modern life do you feel pose the greatest risks to your mental health and wellbeing?</a:t>
            </a:r>
          </a:p>
        </p:txBody>
      </p:sp>
      <p:sp>
        <p:nvSpPr>
          <p:cNvPr id="6" name="Rectangle 5">
            <a:extLst>
              <a:ext uri="{FF2B5EF4-FFF2-40B4-BE49-F238E27FC236}">
                <a16:creationId xmlns:a16="http://schemas.microsoft.com/office/drawing/2014/main" id="{ADDBCCCE-29E9-4D9F-A921-F370D1472A1F}"/>
              </a:ext>
            </a:extLst>
          </p:cNvPr>
          <p:cNvSpPr/>
          <p:nvPr/>
        </p:nvSpPr>
        <p:spPr>
          <a:xfrm>
            <a:off x="838200" y="1439140"/>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hands holding a tablet&#10;&#10;Description automatically generated">
            <a:extLst>
              <a:ext uri="{FF2B5EF4-FFF2-40B4-BE49-F238E27FC236}">
                <a16:creationId xmlns:a16="http://schemas.microsoft.com/office/drawing/2014/main" id="{B8D0E472-CBC3-ED62-C916-DCF66626C1A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32467" y="3263900"/>
            <a:ext cx="3594100" cy="3594100"/>
          </a:xfrm>
          <a:prstGeom prst="rect">
            <a:avLst/>
          </a:prstGeom>
        </p:spPr>
      </p:pic>
      <p:pic>
        <p:nvPicPr>
          <p:cNvPr id="9" name="Picture 8" descr="A black and pink background&#10;&#10;Description automatically generated">
            <a:extLst>
              <a:ext uri="{FF2B5EF4-FFF2-40B4-BE49-F238E27FC236}">
                <a16:creationId xmlns:a16="http://schemas.microsoft.com/office/drawing/2014/main" id="{49368650-FE7F-F303-3E40-A534BCCE17E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V="1">
            <a:off x="9207500" y="-39023"/>
            <a:ext cx="2711759" cy="800998"/>
          </a:xfrm>
          <a:prstGeom prst="rect">
            <a:avLst/>
          </a:prstGeom>
        </p:spPr>
      </p:pic>
      <p:pic>
        <p:nvPicPr>
          <p:cNvPr id="10" name="Picture 9" descr="A green triangle on a black background&#10;&#10;Description automatically generated">
            <a:extLst>
              <a:ext uri="{FF2B5EF4-FFF2-40B4-BE49-F238E27FC236}">
                <a16:creationId xmlns:a16="http://schemas.microsoft.com/office/drawing/2014/main" id="{87C6A480-8569-D3A5-EBA6-B00EEAA933C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0800000">
            <a:off x="838200" y="6314929"/>
            <a:ext cx="1123950" cy="635000"/>
          </a:xfrm>
          <a:prstGeom prst="rect">
            <a:avLst/>
          </a:prstGeom>
        </p:spPr>
      </p:pic>
    </p:spTree>
    <p:extLst>
      <p:ext uri="{BB962C8B-B14F-4D97-AF65-F5344CB8AC3E}">
        <p14:creationId xmlns:p14="http://schemas.microsoft.com/office/powerpoint/2010/main" val="3287134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D6AB8-FFEB-A491-E4A0-4333CD28E749}"/>
              </a:ext>
            </a:extLst>
          </p:cNvPr>
          <p:cNvSpPr>
            <a:spLocks noGrp="1"/>
          </p:cNvSpPr>
          <p:nvPr>
            <p:ph type="title"/>
          </p:nvPr>
        </p:nvSpPr>
        <p:spPr>
          <a:xfrm>
            <a:off x="711200" y="410107"/>
            <a:ext cx="10515600" cy="1325563"/>
          </a:xfrm>
        </p:spPr>
        <p:txBody>
          <a:bodyPr>
            <a:normAutofit/>
          </a:bodyPr>
          <a:lstStyle/>
          <a:p>
            <a:r>
              <a:rPr lang="en-GB" sz="4000" b="1" dirty="0">
                <a:latin typeface="Proxima Nova Rg" panose="02000506030000020004" pitchFamily="2" charset="0"/>
              </a:rPr>
              <a:t>Triggers and responses</a:t>
            </a:r>
          </a:p>
        </p:txBody>
      </p:sp>
      <p:sp>
        <p:nvSpPr>
          <p:cNvPr id="3" name="Content Placeholder 2">
            <a:extLst>
              <a:ext uri="{FF2B5EF4-FFF2-40B4-BE49-F238E27FC236}">
                <a16:creationId xmlns:a16="http://schemas.microsoft.com/office/drawing/2014/main" id="{DC9378E2-8E91-8EF9-3162-B0B698856C6C}"/>
              </a:ext>
            </a:extLst>
          </p:cNvPr>
          <p:cNvSpPr>
            <a:spLocks noGrp="1"/>
          </p:cNvSpPr>
          <p:nvPr>
            <p:ph idx="1"/>
          </p:nvPr>
        </p:nvSpPr>
        <p:spPr>
          <a:xfrm>
            <a:off x="838201" y="2132884"/>
            <a:ext cx="5740400" cy="4077415"/>
          </a:xfrm>
        </p:spPr>
        <p:txBody>
          <a:bodyPr vert="horz" lIns="91440" tIns="45720" rIns="91440" bIns="45720" rtlCol="0" anchor="t">
            <a:normAutofit/>
          </a:bodyPr>
          <a:lstStyle/>
          <a:p>
            <a:pPr marL="0" indent="0">
              <a:buNone/>
            </a:pPr>
            <a:r>
              <a:rPr lang="en-GB" sz="2400" dirty="0">
                <a:latin typeface="Proxima Nova Rg" panose="02000506030000020004" pitchFamily="2" charset="0"/>
              </a:rPr>
              <a:t>How you react and respond to certain situations is personal to you and may be different depending on your mental wellbeing at the time of a potentially challenging event.</a:t>
            </a:r>
          </a:p>
          <a:p>
            <a:pPr marL="0" indent="0">
              <a:buNone/>
            </a:pPr>
            <a:endParaRPr lang="en-GB" sz="2400" dirty="0">
              <a:latin typeface="Proxima Nova Rg" panose="02000506030000020004" pitchFamily="2" charset="0"/>
            </a:endParaRPr>
          </a:p>
          <a:p>
            <a:pPr marL="0" indent="0">
              <a:buNone/>
            </a:pPr>
            <a:r>
              <a:rPr lang="en-GB" sz="2400" dirty="0">
                <a:latin typeface="Proxima Nova Rg"/>
              </a:rPr>
              <a:t>Take a look at the </a:t>
            </a:r>
            <a:r>
              <a:rPr lang="en-GB" sz="2400" b="1" dirty="0">
                <a:latin typeface="Proxima Nova Rg"/>
              </a:rPr>
              <a:t>Triggers and Responses </a:t>
            </a:r>
            <a:r>
              <a:rPr lang="en-GB" sz="2400" dirty="0">
                <a:latin typeface="Proxima Nova Rg"/>
              </a:rPr>
              <a:t>quiz and score yourself today. Remember, your responses reflect your current state of wellbeing, which can frequently change.</a:t>
            </a:r>
          </a:p>
        </p:txBody>
      </p:sp>
      <p:pic>
        <p:nvPicPr>
          <p:cNvPr id="6" name="Picture 5" descr="A screenshot of a questionnaire&#10;&#10;Description automatically generated">
            <a:extLst>
              <a:ext uri="{FF2B5EF4-FFF2-40B4-BE49-F238E27FC236}">
                <a16:creationId xmlns:a16="http://schemas.microsoft.com/office/drawing/2014/main" id="{D8BF5F2E-1137-C24A-5A21-469644F29C0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60120">
            <a:off x="7389880" y="634493"/>
            <a:ext cx="3908021" cy="5533075"/>
          </a:xfrm>
          <a:prstGeom prst="rect">
            <a:avLst/>
          </a:prstGeom>
          <a:effectLst>
            <a:outerShdw blurRad="330200" dist="38100" dir="2700000" algn="tl" rotWithShape="0">
              <a:prstClr val="black">
                <a:alpha val="47000"/>
              </a:prstClr>
            </a:outerShdw>
          </a:effectLst>
        </p:spPr>
      </p:pic>
      <p:sp>
        <p:nvSpPr>
          <p:cNvPr id="7" name="Rectangle 6">
            <a:extLst>
              <a:ext uri="{FF2B5EF4-FFF2-40B4-BE49-F238E27FC236}">
                <a16:creationId xmlns:a16="http://schemas.microsoft.com/office/drawing/2014/main" id="{3BF104CB-898E-C6B1-D0BC-F66C250D019E}"/>
              </a:ext>
            </a:extLst>
          </p:cNvPr>
          <p:cNvSpPr/>
          <p:nvPr/>
        </p:nvSpPr>
        <p:spPr>
          <a:xfrm>
            <a:off x="838200" y="1439140"/>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0427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F87E7423-45A2-21F8-45AB-FD73771C4916}"/>
              </a:ext>
            </a:extLst>
          </p:cNvPr>
          <p:cNvSpPr/>
          <p:nvPr/>
        </p:nvSpPr>
        <p:spPr>
          <a:xfrm>
            <a:off x="4245119" y="1540331"/>
            <a:ext cx="7498429" cy="1611503"/>
          </a:xfrm>
          <a:prstGeom prst="roundRect">
            <a:avLst>
              <a:gd name="adj" fmla="val 3216"/>
            </a:avLst>
          </a:prstGeom>
          <a:solidFill>
            <a:srgbClr val="ED4AA8"/>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2000" dirty="0">
                <a:latin typeface="Proxima Nova Rg" panose="02000506030000020004" pitchFamily="2" charset="0"/>
              </a:rPr>
              <a:t>Some friends are chatting in a WhatsApp group about a party they are having.  One person in the group isn't allowed to attend. They feel left out, and they find it upsetting to see all the excited messages.</a:t>
            </a:r>
            <a:endParaRPr lang="en-GB" sz="2000" dirty="0">
              <a:solidFill>
                <a:srgbClr val="FF0000"/>
              </a:solidFill>
              <a:latin typeface="Proxima Nova Rg" panose="02000506030000020004" pitchFamily="2" charset="0"/>
            </a:endParaRPr>
          </a:p>
          <a:p>
            <a:r>
              <a:rPr lang="en-GB" sz="2000" b="1" dirty="0">
                <a:latin typeface="Proxima Nova Rg" panose="02000506030000020004" pitchFamily="2" charset="0"/>
              </a:rPr>
              <a:t>What could they do?</a:t>
            </a:r>
          </a:p>
        </p:txBody>
      </p:sp>
      <p:sp>
        <p:nvSpPr>
          <p:cNvPr id="9" name="Rounded Rectangle 8">
            <a:extLst>
              <a:ext uri="{FF2B5EF4-FFF2-40B4-BE49-F238E27FC236}">
                <a16:creationId xmlns:a16="http://schemas.microsoft.com/office/drawing/2014/main" id="{3615A1C9-172C-F570-30C8-0BED347F78C4}"/>
              </a:ext>
            </a:extLst>
          </p:cNvPr>
          <p:cNvSpPr/>
          <p:nvPr/>
        </p:nvSpPr>
        <p:spPr>
          <a:xfrm>
            <a:off x="4249070" y="3218921"/>
            <a:ext cx="7498429" cy="1611503"/>
          </a:xfrm>
          <a:prstGeom prst="roundRect">
            <a:avLst>
              <a:gd name="adj" fmla="val 3216"/>
            </a:avLst>
          </a:prstGeom>
          <a:solidFill>
            <a:srgbClr val="6B8A54"/>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2000" dirty="0">
                <a:latin typeface="Proxima Nova Rg" panose="02000506030000020004" pitchFamily="2" charset="0"/>
              </a:rPr>
              <a:t>A young person has just found out that they have to move house and school, because their parent has a new job and needs to relocate. This is very unsettling; they feel anxious and angry.</a:t>
            </a:r>
          </a:p>
          <a:p>
            <a:r>
              <a:rPr lang="en-GB" sz="2000" b="1" dirty="0">
                <a:latin typeface="Proxima Nova Rg" panose="02000506030000020004" pitchFamily="2" charset="0"/>
              </a:rPr>
              <a:t>What could they do?</a:t>
            </a:r>
          </a:p>
        </p:txBody>
      </p:sp>
      <p:sp>
        <p:nvSpPr>
          <p:cNvPr id="10" name="Rounded Rectangle 9">
            <a:extLst>
              <a:ext uri="{FF2B5EF4-FFF2-40B4-BE49-F238E27FC236}">
                <a16:creationId xmlns:a16="http://schemas.microsoft.com/office/drawing/2014/main" id="{6E2205DF-5AE8-3139-4FAB-12B62FE51AEC}"/>
              </a:ext>
            </a:extLst>
          </p:cNvPr>
          <p:cNvSpPr/>
          <p:nvPr/>
        </p:nvSpPr>
        <p:spPr>
          <a:xfrm>
            <a:off x="4245120" y="4897511"/>
            <a:ext cx="7502380" cy="1611503"/>
          </a:xfrm>
          <a:prstGeom prst="roundRect">
            <a:avLst>
              <a:gd name="adj" fmla="val 3216"/>
            </a:avLst>
          </a:prstGeom>
          <a:solidFill>
            <a:srgbClr val="6BBAF5"/>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2000" dirty="0">
                <a:latin typeface="Proxima Nova Rg" panose="02000506030000020004" pitchFamily="2" charset="0"/>
              </a:rPr>
              <a:t>A student has recently failed one of their exams. They feel cross with themselves and think their parents will be disappointed, too. They are questioning their ability in all their studies and have lost confidence in themselves.</a:t>
            </a:r>
          </a:p>
          <a:p>
            <a:r>
              <a:rPr lang="en-GB" sz="2000" b="1" dirty="0">
                <a:latin typeface="Proxima Nova Rg" panose="02000506030000020004" pitchFamily="2" charset="0"/>
              </a:rPr>
              <a:t>What could they do?</a:t>
            </a:r>
          </a:p>
        </p:txBody>
      </p:sp>
      <p:sp>
        <p:nvSpPr>
          <p:cNvPr id="2" name="Title 1">
            <a:extLst>
              <a:ext uri="{FF2B5EF4-FFF2-40B4-BE49-F238E27FC236}">
                <a16:creationId xmlns:a16="http://schemas.microsoft.com/office/drawing/2014/main" id="{489A0B79-547C-9826-8823-55665BE26970}"/>
              </a:ext>
            </a:extLst>
          </p:cNvPr>
          <p:cNvSpPr>
            <a:spLocks noGrp="1"/>
          </p:cNvSpPr>
          <p:nvPr>
            <p:ph type="title"/>
          </p:nvPr>
        </p:nvSpPr>
        <p:spPr>
          <a:xfrm>
            <a:off x="736600" y="276373"/>
            <a:ext cx="10515600" cy="1325563"/>
          </a:xfrm>
        </p:spPr>
        <p:txBody>
          <a:bodyPr>
            <a:normAutofit/>
          </a:bodyPr>
          <a:lstStyle/>
          <a:p>
            <a:r>
              <a:rPr lang="en-GB" sz="4000" b="1" dirty="0">
                <a:latin typeface="Proxima Nova Rg" panose="02000506030000020004" pitchFamily="2" charset="0"/>
              </a:rPr>
              <a:t>Making healthy choices</a:t>
            </a:r>
          </a:p>
        </p:txBody>
      </p:sp>
      <p:sp>
        <p:nvSpPr>
          <p:cNvPr id="3" name="Content Placeholder 2">
            <a:extLst>
              <a:ext uri="{FF2B5EF4-FFF2-40B4-BE49-F238E27FC236}">
                <a16:creationId xmlns:a16="http://schemas.microsoft.com/office/drawing/2014/main" id="{B6AF1B86-904F-D226-6734-197DD71DFA9B}"/>
              </a:ext>
            </a:extLst>
          </p:cNvPr>
          <p:cNvSpPr>
            <a:spLocks noGrp="1"/>
          </p:cNvSpPr>
          <p:nvPr>
            <p:ph idx="1"/>
          </p:nvPr>
        </p:nvSpPr>
        <p:spPr>
          <a:xfrm>
            <a:off x="736600" y="1917613"/>
            <a:ext cx="3109843" cy="4524314"/>
          </a:xfrm>
        </p:spPr>
        <p:txBody>
          <a:bodyPr vert="horz" lIns="91440" tIns="45720" rIns="91440" bIns="45720" rtlCol="0" anchor="t">
            <a:normAutofit/>
          </a:bodyPr>
          <a:lstStyle/>
          <a:p>
            <a:pPr marL="0" indent="0">
              <a:buNone/>
            </a:pPr>
            <a:r>
              <a:rPr lang="en-GB" sz="2400" dirty="0">
                <a:latin typeface="Proxima Nova Rg" panose="02000506030000020004" pitchFamily="2" charset="0"/>
              </a:rPr>
              <a:t>In many situations, we can make decisions that will support our mental health and wellbeing.</a:t>
            </a:r>
          </a:p>
          <a:p>
            <a:pPr marL="0" indent="0">
              <a:buNone/>
            </a:pPr>
            <a:endParaRPr lang="en-GB" sz="2400" dirty="0">
              <a:latin typeface="Proxima Nova Rg" panose="02000506030000020004" pitchFamily="2" charset="0"/>
            </a:endParaRPr>
          </a:p>
          <a:p>
            <a:pPr marL="0" indent="0">
              <a:buNone/>
            </a:pPr>
            <a:r>
              <a:rPr lang="en-GB" sz="2400" dirty="0">
                <a:latin typeface="Proxima Nova Rg" panose="02000506030000020004" pitchFamily="2" charset="0"/>
              </a:rPr>
              <a:t>Let's take a look at some example scenarios and consider what choices we have...</a:t>
            </a:r>
          </a:p>
        </p:txBody>
      </p:sp>
      <p:sp>
        <p:nvSpPr>
          <p:cNvPr id="5" name="Rectangle 4">
            <a:extLst>
              <a:ext uri="{FF2B5EF4-FFF2-40B4-BE49-F238E27FC236}">
                <a16:creationId xmlns:a16="http://schemas.microsoft.com/office/drawing/2014/main" id="{02AA1EEA-64D5-9823-82E9-BD573C53BAB5}"/>
              </a:ext>
            </a:extLst>
          </p:cNvPr>
          <p:cNvSpPr/>
          <p:nvPr/>
        </p:nvSpPr>
        <p:spPr>
          <a:xfrm>
            <a:off x="838200" y="1299440"/>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ack and pink background&#10;&#10;Description automatically generated">
            <a:extLst>
              <a:ext uri="{FF2B5EF4-FFF2-40B4-BE49-F238E27FC236}">
                <a16:creationId xmlns:a16="http://schemas.microsoft.com/office/drawing/2014/main" id="{4951468E-C1F1-FFFA-57AF-6116854ED56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V="1">
            <a:off x="6743700" y="-51513"/>
            <a:ext cx="2711759" cy="800998"/>
          </a:xfrm>
          <a:prstGeom prst="rect">
            <a:avLst/>
          </a:prstGeom>
        </p:spPr>
      </p:pic>
      <p:pic>
        <p:nvPicPr>
          <p:cNvPr id="12" name="Picture 11" descr="A blue triangle with black background&#10;&#10;Description automatically generated">
            <a:extLst>
              <a:ext uri="{FF2B5EF4-FFF2-40B4-BE49-F238E27FC236}">
                <a16:creationId xmlns:a16="http://schemas.microsoft.com/office/drawing/2014/main" id="{C2FE7ABC-D4D3-4141-D73D-86E3E0DDCE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11546399" y="683117"/>
            <a:ext cx="906371" cy="512074"/>
          </a:xfrm>
          <a:prstGeom prst="rect">
            <a:avLst/>
          </a:prstGeom>
        </p:spPr>
      </p:pic>
    </p:spTree>
    <p:extLst>
      <p:ext uri="{BB962C8B-B14F-4D97-AF65-F5344CB8AC3E}">
        <p14:creationId xmlns:p14="http://schemas.microsoft.com/office/powerpoint/2010/main" val="3156814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Water with circles on the surface&#10;&#10;Description automatically generated">
            <a:extLst>
              <a:ext uri="{FF2B5EF4-FFF2-40B4-BE49-F238E27FC236}">
                <a16:creationId xmlns:a16="http://schemas.microsoft.com/office/drawing/2014/main" id="{1A7A2860-B12A-9B60-1182-8E8FE9811B3F}"/>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1"/>
            <a:ext cx="12192000" cy="6858001"/>
          </a:xfrm>
          <a:prstGeom prst="rect">
            <a:avLst/>
          </a:prstGeom>
        </p:spPr>
      </p:pic>
      <p:sp>
        <p:nvSpPr>
          <p:cNvPr id="3" name="Content Placeholder 2">
            <a:extLst>
              <a:ext uri="{FF2B5EF4-FFF2-40B4-BE49-F238E27FC236}">
                <a16:creationId xmlns:a16="http://schemas.microsoft.com/office/drawing/2014/main" id="{7FE19E85-33B8-8D21-260D-4BF6F69D0AE0}"/>
              </a:ext>
            </a:extLst>
          </p:cNvPr>
          <p:cNvSpPr>
            <a:spLocks noGrp="1"/>
          </p:cNvSpPr>
          <p:nvPr>
            <p:ph idx="1"/>
          </p:nvPr>
        </p:nvSpPr>
        <p:spPr>
          <a:xfrm>
            <a:off x="838200" y="4543175"/>
            <a:ext cx="10515600" cy="1916202"/>
          </a:xfrm>
        </p:spPr>
        <p:txBody>
          <a:bodyPr vert="horz" lIns="91440" tIns="45720" rIns="91440" bIns="45720" rtlCol="0" anchor="t">
            <a:normAutofit fontScale="85000" lnSpcReduction="20000"/>
          </a:bodyPr>
          <a:lstStyle/>
          <a:p>
            <a:pPr marL="0" indent="0" algn="ctr">
              <a:buNone/>
            </a:pPr>
            <a:r>
              <a:rPr lang="en-GB" sz="4000" b="1" dirty="0">
                <a:ln>
                  <a:solidFill>
                    <a:srgbClr val="597045">
                      <a:alpha val="88688"/>
                    </a:srgbClr>
                  </a:solidFill>
                </a:ln>
                <a:solidFill>
                  <a:srgbClr val="FDECB4"/>
                </a:solidFill>
                <a:latin typeface="Proxima Nova Rg" panose="02000506030000020004" pitchFamily="2" charset="0"/>
              </a:rPr>
              <a:t>"Mental health problems don't define who you are. They are something you experience. You walk in the rain, and you feel the rain, but, importantly, YOU ARE NOT THE RAIN.”</a:t>
            </a:r>
            <a:endParaRPr lang="en-GB" dirty="0">
              <a:ln>
                <a:solidFill>
                  <a:srgbClr val="597045">
                    <a:alpha val="88688"/>
                  </a:srgbClr>
                </a:solidFill>
              </a:ln>
              <a:solidFill>
                <a:srgbClr val="FDECB4"/>
              </a:solidFill>
              <a:latin typeface="Proxima Nova Rg" panose="02000506030000020004" pitchFamily="2" charset="0"/>
            </a:endParaRPr>
          </a:p>
          <a:p>
            <a:pPr marL="0" indent="0" algn="ctr">
              <a:buNone/>
            </a:pPr>
            <a:r>
              <a:rPr lang="en-GB" sz="2400" dirty="0">
                <a:solidFill>
                  <a:srgbClr val="FDECB4"/>
                </a:solidFill>
                <a:latin typeface="Proxima Nova Rg" panose="02000506030000020004" pitchFamily="2" charset="0"/>
              </a:rPr>
              <a:t>Matt Haig</a:t>
            </a:r>
          </a:p>
        </p:txBody>
      </p:sp>
      <p:sp>
        <p:nvSpPr>
          <p:cNvPr id="17" name="TextBox 16">
            <a:extLst>
              <a:ext uri="{FF2B5EF4-FFF2-40B4-BE49-F238E27FC236}">
                <a16:creationId xmlns:a16="http://schemas.microsoft.com/office/drawing/2014/main" id="{21D79E97-8902-42AA-2B28-B45DB41D281F}"/>
              </a:ext>
            </a:extLst>
          </p:cNvPr>
          <p:cNvSpPr txBox="1"/>
          <p:nvPr/>
        </p:nvSpPr>
        <p:spPr>
          <a:xfrm>
            <a:off x="87086" y="6535578"/>
            <a:ext cx="2093843" cy="246221"/>
          </a:xfrm>
          <a:prstGeom prst="rect">
            <a:avLst/>
          </a:prstGeom>
          <a:noFill/>
        </p:spPr>
        <p:txBody>
          <a:bodyPr wrap="none" rtlCol="0">
            <a:spAutoFit/>
          </a:bodyPr>
          <a:lstStyle/>
          <a:p>
            <a:r>
              <a:rPr lang="en-GB" sz="1000" dirty="0">
                <a:solidFill>
                  <a:srgbClr val="FDECB4"/>
                </a:solidFill>
                <a:latin typeface="Proxima Nova Rg" panose="02000506030000020004" pitchFamily="2" charset="0"/>
              </a:rPr>
              <a:t>Photo by </a:t>
            </a:r>
            <a:r>
              <a:rPr lang="en-GB" sz="1000" u="sng" dirty="0">
                <a:solidFill>
                  <a:srgbClr val="FDECB4"/>
                </a:solidFill>
                <a:latin typeface="Proxima Nova Rg" panose="02000506030000020004" pitchFamily="2" charset="0"/>
              </a:rPr>
              <a:t>Jan Willem</a:t>
            </a:r>
            <a:r>
              <a:rPr lang="en-GB" sz="1000" dirty="0">
                <a:solidFill>
                  <a:srgbClr val="FDECB4"/>
                </a:solidFill>
                <a:latin typeface="Proxima Nova Rg" panose="02000506030000020004" pitchFamily="2" charset="0"/>
              </a:rPr>
              <a:t> on </a:t>
            </a:r>
            <a:r>
              <a:rPr lang="en-GB" sz="1000" dirty="0">
                <a:solidFill>
                  <a:srgbClr val="FDECB4"/>
                </a:solidFill>
                <a:latin typeface="Proxima Nova Rg" panose="02000506030000020004" pitchFamily="2" charset="0"/>
                <a:hlinkClick r:id="rId3">
                  <a:extLst>
                    <a:ext uri="{A12FA001-AC4F-418D-AE19-62706E023703}">
                      <ahyp:hlinkClr xmlns:ahyp="http://schemas.microsoft.com/office/drawing/2018/hyperlinkcolor" val="tx"/>
                    </a:ext>
                  </a:extLst>
                </a:hlinkClick>
              </a:rPr>
              <a:t>Unsplash</a:t>
            </a:r>
            <a:r>
              <a:rPr lang="en-GB" sz="1000" dirty="0">
                <a:solidFill>
                  <a:srgbClr val="FDECB4"/>
                </a:solidFill>
                <a:latin typeface="Proxima Nova Rg" panose="02000506030000020004" pitchFamily="2" charset="0"/>
              </a:rPr>
              <a:t> </a:t>
            </a:r>
            <a:endParaRPr lang="en-US" sz="1000" dirty="0">
              <a:solidFill>
                <a:srgbClr val="FDECB4"/>
              </a:solidFill>
              <a:latin typeface="Proxima Nova Rg" panose="02000506030000020004" pitchFamily="2" charset="0"/>
            </a:endParaRPr>
          </a:p>
        </p:txBody>
      </p:sp>
    </p:spTree>
    <p:extLst>
      <p:ext uri="{BB962C8B-B14F-4D97-AF65-F5344CB8AC3E}">
        <p14:creationId xmlns:p14="http://schemas.microsoft.com/office/powerpoint/2010/main" val="29922347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DCF772F6850E04BBC59E1F63187FC6F" ma:contentTypeVersion="18" ma:contentTypeDescription="Create a new document." ma:contentTypeScope="" ma:versionID="833eb3dee03de706b959573fd3b810d3">
  <xsd:schema xmlns:xsd="http://www.w3.org/2001/XMLSchema" xmlns:xs="http://www.w3.org/2001/XMLSchema" xmlns:p="http://schemas.microsoft.com/office/2006/metadata/properties" xmlns:ns2="97b9d21a-925a-49e9-93d7-9782020f3462" xmlns:ns3="f405e823-ec5d-4772-af58-273ea8b79ff6" targetNamespace="http://schemas.microsoft.com/office/2006/metadata/properties" ma:root="true" ma:fieldsID="fffd1232843c5f41e1b24312dcb66d17" ns2:_="" ns3:_="">
    <xsd:import namespace="97b9d21a-925a-49e9-93d7-9782020f3462"/>
    <xsd:import namespace="f405e823-ec5d-4772-af58-273ea8b79ff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b9d21a-925a-49e9-93d7-9782020f34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007704f-416d-454c-bbc2-f265cb201e3f"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405e823-ec5d-4772-af58-273ea8b79ff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4627ba6a-fb28-4be6-a75f-18e169db53bd}" ma:internalName="TaxCatchAll" ma:showField="CatchAllData" ma:web="f405e823-ec5d-4772-af58-273ea8b79ff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7b9d21a-925a-49e9-93d7-9782020f3462">
      <Terms xmlns="http://schemas.microsoft.com/office/infopath/2007/PartnerControls"/>
    </lcf76f155ced4ddcb4097134ff3c332f>
    <TaxCatchAll xmlns="f405e823-ec5d-4772-af58-273ea8b79ff6" xsi:nil="true"/>
  </documentManagement>
</p:properties>
</file>

<file path=customXml/itemProps1.xml><?xml version="1.0" encoding="utf-8"?>
<ds:datastoreItem xmlns:ds="http://schemas.openxmlformats.org/officeDocument/2006/customXml" ds:itemID="{2B34815E-44D2-49DD-A2F9-FD4FCB0235CD}">
  <ds:schemaRefs>
    <ds:schemaRef ds:uri="http://schemas.microsoft.com/sharepoint/v3/contenttype/forms"/>
  </ds:schemaRefs>
</ds:datastoreItem>
</file>

<file path=customXml/itemProps2.xml><?xml version="1.0" encoding="utf-8"?>
<ds:datastoreItem xmlns:ds="http://schemas.openxmlformats.org/officeDocument/2006/customXml" ds:itemID="{95627B6A-C5F5-457C-824C-2B1CC1E11C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b9d21a-925a-49e9-93d7-9782020f3462"/>
    <ds:schemaRef ds:uri="f405e823-ec5d-4772-af58-273ea8b79f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CAAB43-65FD-4741-BF4C-8A1F94BA456A}">
  <ds:schemaRefs>
    <ds:schemaRef ds:uri="http://schemas.microsoft.com/office/2006/metadata/properties"/>
    <ds:schemaRef ds:uri="http://schemas.microsoft.com/office/infopath/2007/PartnerControls"/>
    <ds:schemaRef ds:uri="97b9d21a-925a-49e9-93d7-9782020f3462"/>
    <ds:schemaRef ds:uri="f405e823-ec5d-4772-af58-273ea8b79ff6"/>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674</Words>
  <Application>Microsoft Office PowerPoint</Application>
  <PresentationFormat>Widescreen</PresentationFormat>
  <Paragraphs>64</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Life events and experiences</vt:lpstr>
      <vt:lpstr>Risk factors for mental health</vt:lpstr>
      <vt:lpstr>Challenging circumstances and tough times</vt:lpstr>
      <vt:lpstr>Protective factors for mental health</vt:lpstr>
      <vt:lpstr>Modern life and mental wellbeing</vt:lpstr>
      <vt:lpstr>Triggers and responses</vt:lpstr>
      <vt:lpstr>Making healthy choices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Faye Booth</dc:creator>
  <cp:lastModifiedBy>Faye Booth</cp:lastModifiedBy>
  <cp:revision>3217</cp:revision>
  <dcterms:created xsi:type="dcterms:W3CDTF">2024-04-22T16:16:20Z</dcterms:created>
  <dcterms:modified xsi:type="dcterms:W3CDTF">2024-06-13T10:05:03Z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0x0101008DCF772F6850E04BBC59E1F63187FC6F</vt:lpwstr>
  </property>
  <property fmtid="{D5CDD505-2E9C-101B-9397-08002B2CF9AE}" pid="3" name="MediaServiceImageTags">
    <vt:lpwstr/>
  </property>
</Properties>
</file>

<file path=docProps/thumbnail.jpeg>
</file>